
<file path=[Content_Types].xml><?xml version="1.0" encoding="utf-8"?>
<Types xmlns="http://schemas.openxmlformats.org/package/2006/content-types">
  <Default Extension="gif" ContentType="image/gif"/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3"/>
  </p:notesMasterIdLst>
  <p:sldIdLst>
    <p:sldId id="256" r:id="rId2"/>
    <p:sldId id="305" r:id="rId3"/>
    <p:sldId id="257" r:id="rId4"/>
    <p:sldId id="278" r:id="rId5"/>
    <p:sldId id="279" r:id="rId6"/>
    <p:sldId id="261" r:id="rId7"/>
    <p:sldId id="262" r:id="rId8"/>
    <p:sldId id="281" r:id="rId9"/>
    <p:sldId id="282" r:id="rId10"/>
    <p:sldId id="280" r:id="rId11"/>
    <p:sldId id="283" r:id="rId12"/>
    <p:sldId id="284" r:id="rId13"/>
    <p:sldId id="292" r:id="rId14"/>
    <p:sldId id="293" r:id="rId15"/>
    <p:sldId id="285" r:id="rId16"/>
    <p:sldId id="286" r:id="rId17"/>
    <p:sldId id="288" r:id="rId18"/>
    <p:sldId id="287" r:id="rId19"/>
    <p:sldId id="289" r:id="rId20"/>
    <p:sldId id="291" r:id="rId21"/>
    <p:sldId id="290" r:id="rId22"/>
    <p:sldId id="297" r:id="rId23"/>
    <p:sldId id="298" r:id="rId24"/>
    <p:sldId id="300" r:id="rId25"/>
    <p:sldId id="301" r:id="rId26"/>
    <p:sldId id="302" r:id="rId27"/>
    <p:sldId id="304" r:id="rId28"/>
    <p:sldId id="294" r:id="rId29"/>
    <p:sldId id="303" r:id="rId30"/>
    <p:sldId id="296" r:id="rId31"/>
    <p:sldId id="306" r:id="rId3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878C1825-4601-483A-8F4F-3660843FDC48}">
          <p14:sldIdLst>
            <p14:sldId id="256"/>
            <p14:sldId id="305"/>
            <p14:sldId id="257"/>
            <p14:sldId id="278"/>
            <p14:sldId id="279"/>
            <p14:sldId id="261"/>
            <p14:sldId id="262"/>
          </p14:sldIdLst>
        </p14:section>
        <p14:section name="Controladores" id="{FB31AEF5-B47F-4FD3-BFF7-1F6F07941C98}">
          <p14:sldIdLst>
            <p14:sldId id="281"/>
            <p14:sldId id="282"/>
            <p14:sldId id="280"/>
            <p14:sldId id="283"/>
            <p14:sldId id="284"/>
            <p14:sldId id="292"/>
            <p14:sldId id="293"/>
            <p14:sldId id="285"/>
            <p14:sldId id="286"/>
            <p14:sldId id="288"/>
            <p14:sldId id="287"/>
            <p14:sldId id="289"/>
            <p14:sldId id="291"/>
            <p14:sldId id="290"/>
            <p14:sldId id="297"/>
            <p14:sldId id="298"/>
            <p14:sldId id="300"/>
            <p14:sldId id="301"/>
            <p14:sldId id="302"/>
            <p14:sldId id="304"/>
            <p14:sldId id="294"/>
            <p14:sldId id="303"/>
            <p14:sldId id="296"/>
            <p14:sldId id="30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62" autoAdjust="0"/>
    <p:restoredTop sz="94660"/>
  </p:normalViewPr>
  <p:slideViewPr>
    <p:cSldViewPr snapToGrid="0">
      <p:cViewPr varScale="1">
        <p:scale>
          <a:sx n="72" d="100"/>
          <a:sy n="72" d="100"/>
        </p:scale>
        <p:origin x="73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8BDDFED-5292-4878-8652-88492D181A3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B0667BF-D03A-46EC-9809-6668721FFF6C}">
      <dgm:prSet/>
      <dgm:spPr/>
      <dgm:t>
        <a:bodyPr/>
        <a:lstStyle/>
        <a:p>
          <a:r>
            <a:rPr lang="pt-BR" dirty="0"/>
            <a:t>Requisitos Funcionais Gerais :</a:t>
          </a:r>
          <a:endParaRPr lang="en-US" dirty="0"/>
        </a:p>
      </dgm:t>
    </dgm:pt>
    <dgm:pt modelId="{10054132-88C7-4455-A2F0-9CA67BFC2567}" type="parTrans" cxnId="{1234CF6A-5F17-4F83-BBE1-865390F2F550}">
      <dgm:prSet/>
      <dgm:spPr/>
      <dgm:t>
        <a:bodyPr/>
        <a:lstStyle/>
        <a:p>
          <a:endParaRPr lang="en-US"/>
        </a:p>
      </dgm:t>
    </dgm:pt>
    <dgm:pt modelId="{5B525B3D-3C62-4357-85AE-5D5078939B11}" type="sibTrans" cxnId="{1234CF6A-5F17-4F83-BBE1-865390F2F550}">
      <dgm:prSet/>
      <dgm:spPr/>
      <dgm:t>
        <a:bodyPr/>
        <a:lstStyle/>
        <a:p>
          <a:endParaRPr lang="en-US"/>
        </a:p>
      </dgm:t>
    </dgm:pt>
    <dgm:pt modelId="{D883AF49-7D95-4FD2-9DC8-5CD57D71F161}">
      <dgm:prSet/>
      <dgm:spPr/>
      <dgm:t>
        <a:bodyPr/>
        <a:lstStyle/>
        <a:p>
          <a:r>
            <a:rPr lang="pt-BR"/>
            <a:t>Criar Usuário</a:t>
          </a:r>
          <a:endParaRPr lang="en-US"/>
        </a:p>
      </dgm:t>
    </dgm:pt>
    <dgm:pt modelId="{BAF17B31-494E-4FEF-B562-3BDD263F8547}" type="parTrans" cxnId="{6C8F8C15-3BE1-45BD-8DA7-16BF667FF042}">
      <dgm:prSet/>
      <dgm:spPr/>
      <dgm:t>
        <a:bodyPr/>
        <a:lstStyle/>
        <a:p>
          <a:endParaRPr lang="en-US"/>
        </a:p>
      </dgm:t>
    </dgm:pt>
    <dgm:pt modelId="{F2E2BA9B-FCD6-496D-97C2-B0180985BD36}" type="sibTrans" cxnId="{6C8F8C15-3BE1-45BD-8DA7-16BF667FF042}">
      <dgm:prSet/>
      <dgm:spPr/>
      <dgm:t>
        <a:bodyPr/>
        <a:lstStyle/>
        <a:p>
          <a:endParaRPr lang="en-US"/>
        </a:p>
      </dgm:t>
    </dgm:pt>
    <dgm:pt modelId="{F4BE3476-4345-4217-9742-8DD034DAB732}">
      <dgm:prSet/>
      <dgm:spPr/>
      <dgm:t>
        <a:bodyPr/>
        <a:lstStyle/>
        <a:p>
          <a:r>
            <a:rPr lang="pt-BR"/>
            <a:t>Autenticar usuário</a:t>
          </a:r>
          <a:endParaRPr lang="en-US"/>
        </a:p>
      </dgm:t>
    </dgm:pt>
    <dgm:pt modelId="{0DD4B9BC-193D-41C3-AA17-EA1D75D4DABA}" type="parTrans" cxnId="{6EE97E6A-B983-472C-BCF3-4DE414C58043}">
      <dgm:prSet/>
      <dgm:spPr/>
      <dgm:t>
        <a:bodyPr/>
        <a:lstStyle/>
        <a:p>
          <a:endParaRPr lang="en-US"/>
        </a:p>
      </dgm:t>
    </dgm:pt>
    <dgm:pt modelId="{B34A85B5-CF73-417A-9757-218D80C05BE3}" type="sibTrans" cxnId="{6EE97E6A-B983-472C-BCF3-4DE414C58043}">
      <dgm:prSet/>
      <dgm:spPr/>
      <dgm:t>
        <a:bodyPr/>
        <a:lstStyle/>
        <a:p>
          <a:endParaRPr lang="en-US"/>
        </a:p>
      </dgm:t>
    </dgm:pt>
    <dgm:pt modelId="{D5123B57-54E6-4E42-AE4B-B5889D3004D9}">
      <dgm:prSet/>
      <dgm:spPr/>
      <dgm:t>
        <a:bodyPr/>
        <a:lstStyle/>
        <a:p>
          <a:r>
            <a:rPr lang="pt-BR"/>
            <a:t>Associar usuário e plantas</a:t>
          </a:r>
          <a:endParaRPr lang="en-US"/>
        </a:p>
      </dgm:t>
    </dgm:pt>
    <dgm:pt modelId="{59A075FD-8603-496D-A82A-2588AD660EE6}" type="parTrans" cxnId="{0873BC20-E235-4210-9F1B-7C7246E1F249}">
      <dgm:prSet/>
      <dgm:spPr/>
      <dgm:t>
        <a:bodyPr/>
        <a:lstStyle/>
        <a:p>
          <a:endParaRPr lang="en-US"/>
        </a:p>
      </dgm:t>
    </dgm:pt>
    <dgm:pt modelId="{99608237-B1A7-4E1D-A40E-001E8BD350CD}" type="sibTrans" cxnId="{0873BC20-E235-4210-9F1B-7C7246E1F249}">
      <dgm:prSet/>
      <dgm:spPr/>
      <dgm:t>
        <a:bodyPr/>
        <a:lstStyle/>
        <a:p>
          <a:endParaRPr lang="en-US"/>
        </a:p>
      </dgm:t>
    </dgm:pt>
    <dgm:pt modelId="{222A8E41-EC4E-406A-98B7-36BC6756C41C}">
      <dgm:prSet/>
      <dgm:spPr/>
      <dgm:t>
        <a:bodyPr/>
        <a:lstStyle/>
        <a:p>
          <a:r>
            <a:rPr lang="pt-BR"/>
            <a:t>Listar Plantas disponíveis</a:t>
          </a:r>
          <a:endParaRPr lang="en-US"/>
        </a:p>
      </dgm:t>
    </dgm:pt>
    <dgm:pt modelId="{0AE04DFD-BDB5-4798-BC19-66C100DFB4EB}" type="parTrans" cxnId="{206ADD9A-B3AD-43E5-8C98-AA83751A3C19}">
      <dgm:prSet/>
      <dgm:spPr/>
      <dgm:t>
        <a:bodyPr/>
        <a:lstStyle/>
        <a:p>
          <a:endParaRPr lang="en-US"/>
        </a:p>
      </dgm:t>
    </dgm:pt>
    <dgm:pt modelId="{A5D9098C-D99B-43AD-AAF4-52E19B9D6EBE}" type="sibTrans" cxnId="{206ADD9A-B3AD-43E5-8C98-AA83751A3C19}">
      <dgm:prSet/>
      <dgm:spPr/>
      <dgm:t>
        <a:bodyPr/>
        <a:lstStyle/>
        <a:p>
          <a:endParaRPr lang="en-US"/>
        </a:p>
      </dgm:t>
    </dgm:pt>
    <dgm:pt modelId="{755789DD-36AD-490B-BEDB-055E8D1CC3C9}">
      <dgm:prSet/>
      <dgm:spPr/>
      <dgm:t>
        <a:bodyPr/>
        <a:lstStyle/>
        <a:p>
          <a:r>
            <a:rPr lang="pt-BR"/>
            <a:t>Criar e gerenciar controlador</a:t>
          </a:r>
          <a:endParaRPr lang="en-US"/>
        </a:p>
      </dgm:t>
    </dgm:pt>
    <dgm:pt modelId="{6B04D3D1-5704-4A1D-8E9F-C75901D1A974}" type="parTrans" cxnId="{83A89D31-633B-486F-9239-DD503EE8F284}">
      <dgm:prSet/>
      <dgm:spPr/>
      <dgm:t>
        <a:bodyPr/>
        <a:lstStyle/>
        <a:p>
          <a:endParaRPr lang="en-US"/>
        </a:p>
      </dgm:t>
    </dgm:pt>
    <dgm:pt modelId="{653AA809-633C-482E-8768-332939A3A061}" type="sibTrans" cxnId="{83A89D31-633B-486F-9239-DD503EE8F284}">
      <dgm:prSet/>
      <dgm:spPr/>
      <dgm:t>
        <a:bodyPr/>
        <a:lstStyle/>
        <a:p>
          <a:endParaRPr lang="en-US"/>
        </a:p>
      </dgm:t>
    </dgm:pt>
    <dgm:pt modelId="{F24C853C-283E-43EE-BCD6-546A6EA1CCC7}">
      <dgm:prSet/>
      <dgm:spPr/>
      <dgm:t>
        <a:bodyPr/>
        <a:lstStyle/>
        <a:p>
          <a:r>
            <a:rPr lang="pt-BR"/>
            <a:t>Agendar e gerenciar como administrador horários na Planta</a:t>
          </a:r>
          <a:endParaRPr lang="en-US"/>
        </a:p>
      </dgm:t>
    </dgm:pt>
    <dgm:pt modelId="{298C13C9-C45C-4A1E-9334-9EF0ECC14A2E}" type="parTrans" cxnId="{5BC26023-0CA5-42CE-9CF3-912638AADF3D}">
      <dgm:prSet/>
      <dgm:spPr/>
      <dgm:t>
        <a:bodyPr/>
        <a:lstStyle/>
        <a:p>
          <a:endParaRPr lang="en-US"/>
        </a:p>
      </dgm:t>
    </dgm:pt>
    <dgm:pt modelId="{907DA701-CBC1-4368-AD92-2DE60BB6793C}" type="sibTrans" cxnId="{5BC26023-0CA5-42CE-9CF3-912638AADF3D}">
      <dgm:prSet/>
      <dgm:spPr/>
      <dgm:t>
        <a:bodyPr/>
        <a:lstStyle/>
        <a:p>
          <a:endParaRPr lang="en-US"/>
        </a:p>
      </dgm:t>
    </dgm:pt>
    <dgm:pt modelId="{92DAED92-4EE0-4360-95AC-19222E9B7127}">
      <dgm:prSet/>
      <dgm:spPr/>
      <dgm:t>
        <a:bodyPr/>
        <a:lstStyle/>
        <a:p>
          <a:r>
            <a:rPr lang="pt-BR"/>
            <a:t>Exportar dados do ensaio</a:t>
          </a:r>
          <a:endParaRPr lang="en-US"/>
        </a:p>
      </dgm:t>
    </dgm:pt>
    <dgm:pt modelId="{9D05B921-0202-49A3-BC3D-49A1D432ADC4}" type="parTrans" cxnId="{C1519552-4CE1-4252-A2F4-EE9C5D1B5659}">
      <dgm:prSet/>
      <dgm:spPr/>
      <dgm:t>
        <a:bodyPr/>
        <a:lstStyle/>
        <a:p>
          <a:endParaRPr lang="en-US"/>
        </a:p>
      </dgm:t>
    </dgm:pt>
    <dgm:pt modelId="{E1CE7307-9F03-40AC-9C37-25F8C9718890}" type="sibTrans" cxnId="{C1519552-4CE1-4252-A2F4-EE9C5D1B5659}">
      <dgm:prSet/>
      <dgm:spPr/>
      <dgm:t>
        <a:bodyPr/>
        <a:lstStyle/>
        <a:p>
          <a:endParaRPr lang="en-US"/>
        </a:p>
      </dgm:t>
    </dgm:pt>
    <dgm:pt modelId="{6886D472-47E3-480E-93DE-8DBF3018788F}">
      <dgm:prSet/>
      <dgm:spPr/>
      <dgm:t>
        <a:bodyPr/>
        <a:lstStyle/>
        <a:p>
          <a:r>
            <a:rPr lang="pt-BR"/>
            <a:t>Observar ensaio</a:t>
          </a:r>
          <a:endParaRPr lang="en-US"/>
        </a:p>
      </dgm:t>
    </dgm:pt>
    <dgm:pt modelId="{9CF4FCFE-FB80-411F-8552-C615620DF450}" type="parTrans" cxnId="{33A0D495-9162-4F1C-B7C4-E11C526481E5}">
      <dgm:prSet/>
      <dgm:spPr/>
      <dgm:t>
        <a:bodyPr/>
        <a:lstStyle/>
        <a:p>
          <a:endParaRPr lang="en-US"/>
        </a:p>
      </dgm:t>
    </dgm:pt>
    <dgm:pt modelId="{13B9FEF1-87D2-4F13-9832-B81E409880CC}" type="sibTrans" cxnId="{33A0D495-9162-4F1C-B7C4-E11C526481E5}">
      <dgm:prSet/>
      <dgm:spPr/>
      <dgm:t>
        <a:bodyPr/>
        <a:lstStyle/>
        <a:p>
          <a:endParaRPr lang="en-US"/>
        </a:p>
      </dgm:t>
    </dgm:pt>
    <dgm:pt modelId="{84965317-975E-427D-BC21-17135EF68C06}">
      <dgm:prSet/>
      <dgm:spPr/>
      <dgm:t>
        <a:bodyPr/>
        <a:lstStyle/>
        <a:p>
          <a:r>
            <a:rPr lang="pt-BR"/>
            <a:t>Página Inicial com apresentação do projeto</a:t>
          </a:r>
          <a:endParaRPr lang="en-US"/>
        </a:p>
      </dgm:t>
    </dgm:pt>
    <dgm:pt modelId="{4F191FD2-A8B2-479B-94EF-2412A7B99B39}" type="parTrans" cxnId="{63C5F6AF-9792-43FA-B853-76921C22660C}">
      <dgm:prSet/>
      <dgm:spPr/>
      <dgm:t>
        <a:bodyPr/>
        <a:lstStyle/>
        <a:p>
          <a:endParaRPr lang="en-US"/>
        </a:p>
      </dgm:t>
    </dgm:pt>
    <dgm:pt modelId="{03D99AA9-9BE2-4F19-B85C-190E980D3BD8}" type="sibTrans" cxnId="{63C5F6AF-9792-43FA-B853-76921C22660C}">
      <dgm:prSet/>
      <dgm:spPr/>
      <dgm:t>
        <a:bodyPr/>
        <a:lstStyle/>
        <a:p>
          <a:endParaRPr lang="en-US"/>
        </a:p>
      </dgm:t>
    </dgm:pt>
    <dgm:pt modelId="{2003808E-C593-4435-9D81-C030410E881E}" type="pres">
      <dgm:prSet presAssocID="{88BDDFED-5292-4878-8652-88492D181A37}" presName="linear" presStyleCnt="0">
        <dgm:presLayoutVars>
          <dgm:animLvl val="lvl"/>
          <dgm:resizeHandles val="exact"/>
        </dgm:presLayoutVars>
      </dgm:prSet>
      <dgm:spPr/>
    </dgm:pt>
    <dgm:pt modelId="{5D54FC4D-68ED-400D-B151-E57527ACF2E1}" type="pres">
      <dgm:prSet presAssocID="{4B0667BF-D03A-46EC-9809-6668721FFF6C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4D7E9CF7-B4BF-4CF0-B70B-D04600537C57}" type="pres">
      <dgm:prSet presAssocID="{4B0667BF-D03A-46EC-9809-6668721FFF6C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6C8F8C15-3BE1-45BD-8DA7-16BF667FF042}" srcId="{4B0667BF-D03A-46EC-9809-6668721FFF6C}" destId="{D883AF49-7D95-4FD2-9DC8-5CD57D71F161}" srcOrd="0" destOrd="0" parTransId="{BAF17B31-494E-4FEF-B562-3BDD263F8547}" sibTransId="{F2E2BA9B-FCD6-496D-97C2-B0180985BD36}"/>
    <dgm:cxn modelId="{1713BD1C-E6A3-4673-A248-3B69FD1113B5}" type="presOf" srcId="{F24C853C-283E-43EE-BCD6-546A6EA1CCC7}" destId="{4D7E9CF7-B4BF-4CF0-B70B-D04600537C57}" srcOrd="0" destOrd="5" presId="urn:microsoft.com/office/officeart/2005/8/layout/vList2"/>
    <dgm:cxn modelId="{0873BC20-E235-4210-9F1B-7C7246E1F249}" srcId="{4B0667BF-D03A-46EC-9809-6668721FFF6C}" destId="{D5123B57-54E6-4E42-AE4B-B5889D3004D9}" srcOrd="2" destOrd="0" parTransId="{59A075FD-8603-496D-A82A-2588AD660EE6}" sibTransId="{99608237-B1A7-4E1D-A40E-001E8BD350CD}"/>
    <dgm:cxn modelId="{B2C6DA22-FF31-4586-934A-A874972A7519}" type="presOf" srcId="{4B0667BF-D03A-46EC-9809-6668721FFF6C}" destId="{5D54FC4D-68ED-400D-B151-E57527ACF2E1}" srcOrd="0" destOrd="0" presId="urn:microsoft.com/office/officeart/2005/8/layout/vList2"/>
    <dgm:cxn modelId="{5BC26023-0CA5-42CE-9CF3-912638AADF3D}" srcId="{4B0667BF-D03A-46EC-9809-6668721FFF6C}" destId="{F24C853C-283E-43EE-BCD6-546A6EA1CCC7}" srcOrd="5" destOrd="0" parTransId="{298C13C9-C45C-4A1E-9334-9EF0ECC14A2E}" sibTransId="{907DA701-CBC1-4368-AD92-2DE60BB6793C}"/>
    <dgm:cxn modelId="{83A89D31-633B-486F-9239-DD503EE8F284}" srcId="{4B0667BF-D03A-46EC-9809-6668721FFF6C}" destId="{755789DD-36AD-490B-BEDB-055E8D1CC3C9}" srcOrd="4" destOrd="0" parTransId="{6B04D3D1-5704-4A1D-8E9F-C75901D1A974}" sibTransId="{653AA809-633C-482E-8768-332939A3A061}"/>
    <dgm:cxn modelId="{867F0F64-9BEE-4BEB-BEC1-B4325E96E0A6}" type="presOf" srcId="{D883AF49-7D95-4FD2-9DC8-5CD57D71F161}" destId="{4D7E9CF7-B4BF-4CF0-B70B-D04600537C57}" srcOrd="0" destOrd="0" presId="urn:microsoft.com/office/officeart/2005/8/layout/vList2"/>
    <dgm:cxn modelId="{6EE97E6A-B983-472C-BCF3-4DE414C58043}" srcId="{4B0667BF-D03A-46EC-9809-6668721FFF6C}" destId="{F4BE3476-4345-4217-9742-8DD034DAB732}" srcOrd="1" destOrd="0" parTransId="{0DD4B9BC-193D-41C3-AA17-EA1D75D4DABA}" sibTransId="{B34A85B5-CF73-417A-9757-218D80C05BE3}"/>
    <dgm:cxn modelId="{1234CF6A-5F17-4F83-BBE1-865390F2F550}" srcId="{88BDDFED-5292-4878-8652-88492D181A37}" destId="{4B0667BF-D03A-46EC-9809-6668721FFF6C}" srcOrd="0" destOrd="0" parTransId="{10054132-88C7-4455-A2F0-9CA67BFC2567}" sibTransId="{5B525B3D-3C62-4357-85AE-5D5078939B11}"/>
    <dgm:cxn modelId="{B05B6A4C-3C59-48D3-870F-952FE9CD106B}" type="presOf" srcId="{84965317-975E-427D-BC21-17135EF68C06}" destId="{4D7E9CF7-B4BF-4CF0-B70B-D04600537C57}" srcOrd="0" destOrd="8" presId="urn:microsoft.com/office/officeart/2005/8/layout/vList2"/>
    <dgm:cxn modelId="{ECC5B44D-7CA3-40CA-A83C-E6ABA93A98EE}" type="presOf" srcId="{92DAED92-4EE0-4360-95AC-19222E9B7127}" destId="{4D7E9CF7-B4BF-4CF0-B70B-D04600537C57}" srcOrd="0" destOrd="6" presId="urn:microsoft.com/office/officeart/2005/8/layout/vList2"/>
    <dgm:cxn modelId="{C1519552-4CE1-4252-A2F4-EE9C5D1B5659}" srcId="{4B0667BF-D03A-46EC-9809-6668721FFF6C}" destId="{92DAED92-4EE0-4360-95AC-19222E9B7127}" srcOrd="6" destOrd="0" parTransId="{9D05B921-0202-49A3-BC3D-49A1D432ADC4}" sibTransId="{E1CE7307-9F03-40AC-9C37-25F8C9718890}"/>
    <dgm:cxn modelId="{5E449082-E9D6-43C1-883A-1678AD4440BA}" type="presOf" srcId="{F4BE3476-4345-4217-9742-8DD034DAB732}" destId="{4D7E9CF7-B4BF-4CF0-B70B-D04600537C57}" srcOrd="0" destOrd="1" presId="urn:microsoft.com/office/officeart/2005/8/layout/vList2"/>
    <dgm:cxn modelId="{3356808B-E911-4FEB-B806-558394CC232C}" type="presOf" srcId="{222A8E41-EC4E-406A-98B7-36BC6756C41C}" destId="{4D7E9CF7-B4BF-4CF0-B70B-D04600537C57}" srcOrd="0" destOrd="3" presId="urn:microsoft.com/office/officeart/2005/8/layout/vList2"/>
    <dgm:cxn modelId="{B15FFA90-7610-42E6-9917-7F9FDF4348BB}" type="presOf" srcId="{88BDDFED-5292-4878-8652-88492D181A37}" destId="{2003808E-C593-4435-9D81-C030410E881E}" srcOrd="0" destOrd="0" presId="urn:microsoft.com/office/officeart/2005/8/layout/vList2"/>
    <dgm:cxn modelId="{33A0D495-9162-4F1C-B7C4-E11C526481E5}" srcId="{4B0667BF-D03A-46EC-9809-6668721FFF6C}" destId="{6886D472-47E3-480E-93DE-8DBF3018788F}" srcOrd="7" destOrd="0" parTransId="{9CF4FCFE-FB80-411F-8552-C615620DF450}" sibTransId="{13B9FEF1-87D2-4F13-9832-B81E409880CC}"/>
    <dgm:cxn modelId="{206ADD9A-B3AD-43E5-8C98-AA83751A3C19}" srcId="{4B0667BF-D03A-46EC-9809-6668721FFF6C}" destId="{222A8E41-EC4E-406A-98B7-36BC6756C41C}" srcOrd="3" destOrd="0" parTransId="{0AE04DFD-BDB5-4798-BC19-66C100DFB4EB}" sibTransId="{A5D9098C-D99B-43AD-AAF4-52E19B9D6EBE}"/>
    <dgm:cxn modelId="{63C5F6AF-9792-43FA-B853-76921C22660C}" srcId="{4B0667BF-D03A-46EC-9809-6668721FFF6C}" destId="{84965317-975E-427D-BC21-17135EF68C06}" srcOrd="8" destOrd="0" parTransId="{4F191FD2-A8B2-479B-94EF-2412A7B99B39}" sibTransId="{03D99AA9-9BE2-4F19-B85C-190E980D3BD8}"/>
    <dgm:cxn modelId="{F83A18B5-CD69-44E6-B233-52088E298954}" type="presOf" srcId="{D5123B57-54E6-4E42-AE4B-B5889D3004D9}" destId="{4D7E9CF7-B4BF-4CF0-B70B-D04600537C57}" srcOrd="0" destOrd="2" presId="urn:microsoft.com/office/officeart/2005/8/layout/vList2"/>
    <dgm:cxn modelId="{2C9891C7-AC41-4A2A-B670-7B343B441586}" type="presOf" srcId="{6886D472-47E3-480E-93DE-8DBF3018788F}" destId="{4D7E9CF7-B4BF-4CF0-B70B-D04600537C57}" srcOrd="0" destOrd="7" presId="urn:microsoft.com/office/officeart/2005/8/layout/vList2"/>
    <dgm:cxn modelId="{72DE47D0-229A-48B7-9B31-09F76B1A1810}" type="presOf" srcId="{755789DD-36AD-490B-BEDB-055E8D1CC3C9}" destId="{4D7E9CF7-B4BF-4CF0-B70B-D04600537C57}" srcOrd="0" destOrd="4" presId="urn:microsoft.com/office/officeart/2005/8/layout/vList2"/>
    <dgm:cxn modelId="{D9D1630A-935A-4F9C-9AF3-BBC6AAE97CD1}" type="presParOf" srcId="{2003808E-C593-4435-9D81-C030410E881E}" destId="{5D54FC4D-68ED-400D-B151-E57527ACF2E1}" srcOrd="0" destOrd="0" presId="urn:microsoft.com/office/officeart/2005/8/layout/vList2"/>
    <dgm:cxn modelId="{541AF055-D702-44DB-BC7E-C4DC287320AC}" type="presParOf" srcId="{2003808E-C593-4435-9D81-C030410E881E}" destId="{4D7E9CF7-B4BF-4CF0-B70B-D04600537C57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8BDDFED-5292-4878-8652-88492D181A3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B0667BF-D03A-46EC-9809-6668721FFF6C}">
      <dgm:prSet custT="1"/>
      <dgm:spPr/>
      <dgm:t>
        <a:bodyPr/>
        <a:lstStyle/>
        <a:p>
          <a:r>
            <a:rPr lang="pt-BR" sz="2200" dirty="0"/>
            <a:t>Requisitos Funcionais exclusivos do app :</a:t>
          </a:r>
          <a:endParaRPr lang="en-US" sz="2200" dirty="0"/>
        </a:p>
      </dgm:t>
    </dgm:pt>
    <dgm:pt modelId="{10054132-88C7-4455-A2F0-9CA67BFC2567}" type="parTrans" cxnId="{1234CF6A-5F17-4F83-BBE1-865390F2F550}">
      <dgm:prSet/>
      <dgm:spPr/>
      <dgm:t>
        <a:bodyPr/>
        <a:lstStyle/>
        <a:p>
          <a:endParaRPr lang="en-US"/>
        </a:p>
      </dgm:t>
    </dgm:pt>
    <dgm:pt modelId="{5B525B3D-3C62-4357-85AE-5D5078939B11}" type="sibTrans" cxnId="{1234CF6A-5F17-4F83-BBE1-865390F2F550}">
      <dgm:prSet/>
      <dgm:spPr/>
      <dgm:t>
        <a:bodyPr/>
        <a:lstStyle/>
        <a:p>
          <a:endParaRPr lang="en-US"/>
        </a:p>
      </dgm:t>
    </dgm:pt>
    <dgm:pt modelId="{D883AF49-7D95-4FD2-9DC8-5CD57D71F161}">
      <dgm:prSet custT="1"/>
      <dgm:spPr/>
      <dgm:t>
        <a:bodyPr/>
        <a:lstStyle/>
        <a:p>
          <a:r>
            <a:rPr lang="pt-BR" sz="1800" b="0" i="0" dirty="0"/>
            <a:t>Configurações de conexão do aparelho via Bluetooth</a:t>
          </a:r>
          <a:endParaRPr lang="en-US" sz="1800" dirty="0"/>
        </a:p>
      </dgm:t>
    </dgm:pt>
    <dgm:pt modelId="{BAF17B31-494E-4FEF-B562-3BDD263F8547}" type="parTrans" cxnId="{6C8F8C15-3BE1-45BD-8DA7-16BF667FF042}">
      <dgm:prSet/>
      <dgm:spPr/>
      <dgm:t>
        <a:bodyPr/>
        <a:lstStyle/>
        <a:p>
          <a:endParaRPr lang="en-US"/>
        </a:p>
      </dgm:t>
    </dgm:pt>
    <dgm:pt modelId="{F2E2BA9B-FCD6-496D-97C2-B0180985BD36}" type="sibTrans" cxnId="{6C8F8C15-3BE1-45BD-8DA7-16BF667FF042}">
      <dgm:prSet/>
      <dgm:spPr/>
      <dgm:t>
        <a:bodyPr/>
        <a:lstStyle/>
        <a:p>
          <a:endParaRPr lang="en-US"/>
        </a:p>
      </dgm:t>
    </dgm:pt>
    <dgm:pt modelId="{5F8908EA-BA89-4A10-B0D7-2C4D951AABEC}">
      <dgm:prSet custT="1"/>
      <dgm:spPr/>
      <dgm:t>
        <a:bodyPr/>
        <a:lstStyle/>
        <a:p>
          <a:r>
            <a:rPr lang="pt-BR" sz="1800" b="0" i="0" dirty="0"/>
            <a:t>Configurar o usuário como administrador da planta via Bluetooth</a:t>
          </a:r>
          <a:endParaRPr lang="en-US" sz="1800" dirty="0"/>
        </a:p>
      </dgm:t>
    </dgm:pt>
    <dgm:pt modelId="{37689855-C233-43FC-B606-688DE17BAC33}" type="parTrans" cxnId="{1DAA19E6-2CD1-488A-AEC9-E78D456EFDA1}">
      <dgm:prSet/>
      <dgm:spPr/>
      <dgm:t>
        <a:bodyPr/>
        <a:lstStyle/>
        <a:p>
          <a:endParaRPr lang="pt-BR"/>
        </a:p>
      </dgm:t>
    </dgm:pt>
    <dgm:pt modelId="{C2455790-03DE-4F2A-AAEE-63EF72919A01}" type="sibTrans" cxnId="{1DAA19E6-2CD1-488A-AEC9-E78D456EFDA1}">
      <dgm:prSet/>
      <dgm:spPr/>
      <dgm:t>
        <a:bodyPr/>
        <a:lstStyle/>
        <a:p>
          <a:endParaRPr lang="pt-BR"/>
        </a:p>
      </dgm:t>
    </dgm:pt>
    <dgm:pt modelId="{2003808E-C593-4435-9D81-C030410E881E}" type="pres">
      <dgm:prSet presAssocID="{88BDDFED-5292-4878-8652-88492D181A37}" presName="linear" presStyleCnt="0">
        <dgm:presLayoutVars>
          <dgm:animLvl val="lvl"/>
          <dgm:resizeHandles val="exact"/>
        </dgm:presLayoutVars>
      </dgm:prSet>
      <dgm:spPr/>
    </dgm:pt>
    <dgm:pt modelId="{5D54FC4D-68ED-400D-B151-E57527ACF2E1}" type="pres">
      <dgm:prSet presAssocID="{4B0667BF-D03A-46EC-9809-6668721FFF6C}" presName="parentText" presStyleLbl="node1" presStyleIdx="0" presStyleCnt="1" custScaleY="53583" custLinFactNeighborY="-69443">
        <dgm:presLayoutVars>
          <dgm:chMax val="0"/>
          <dgm:bulletEnabled val="1"/>
        </dgm:presLayoutVars>
      </dgm:prSet>
      <dgm:spPr/>
    </dgm:pt>
    <dgm:pt modelId="{4D7E9CF7-B4BF-4CF0-B70B-D04600537C57}" type="pres">
      <dgm:prSet presAssocID="{4B0667BF-D03A-46EC-9809-6668721FFF6C}" presName="childText" presStyleLbl="revTx" presStyleIdx="0" presStyleCnt="1" custScaleY="239524">
        <dgm:presLayoutVars>
          <dgm:bulletEnabled val="1"/>
        </dgm:presLayoutVars>
      </dgm:prSet>
      <dgm:spPr/>
    </dgm:pt>
  </dgm:ptLst>
  <dgm:cxnLst>
    <dgm:cxn modelId="{6C8F8C15-3BE1-45BD-8DA7-16BF667FF042}" srcId="{4B0667BF-D03A-46EC-9809-6668721FFF6C}" destId="{D883AF49-7D95-4FD2-9DC8-5CD57D71F161}" srcOrd="0" destOrd="0" parTransId="{BAF17B31-494E-4FEF-B562-3BDD263F8547}" sibTransId="{F2E2BA9B-FCD6-496D-97C2-B0180985BD36}"/>
    <dgm:cxn modelId="{B2C6DA22-FF31-4586-934A-A874972A7519}" type="presOf" srcId="{4B0667BF-D03A-46EC-9809-6668721FFF6C}" destId="{5D54FC4D-68ED-400D-B151-E57527ACF2E1}" srcOrd="0" destOrd="0" presId="urn:microsoft.com/office/officeart/2005/8/layout/vList2"/>
    <dgm:cxn modelId="{2024EF60-455F-40A7-91A9-4A0A2730DE5E}" type="presOf" srcId="{5F8908EA-BA89-4A10-B0D7-2C4D951AABEC}" destId="{4D7E9CF7-B4BF-4CF0-B70B-D04600537C57}" srcOrd="0" destOrd="1" presId="urn:microsoft.com/office/officeart/2005/8/layout/vList2"/>
    <dgm:cxn modelId="{867F0F64-9BEE-4BEB-BEC1-B4325E96E0A6}" type="presOf" srcId="{D883AF49-7D95-4FD2-9DC8-5CD57D71F161}" destId="{4D7E9CF7-B4BF-4CF0-B70B-D04600537C57}" srcOrd="0" destOrd="0" presId="urn:microsoft.com/office/officeart/2005/8/layout/vList2"/>
    <dgm:cxn modelId="{1234CF6A-5F17-4F83-BBE1-865390F2F550}" srcId="{88BDDFED-5292-4878-8652-88492D181A37}" destId="{4B0667BF-D03A-46EC-9809-6668721FFF6C}" srcOrd="0" destOrd="0" parTransId="{10054132-88C7-4455-A2F0-9CA67BFC2567}" sibTransId="{5B525B3D-3C62-4357-85AE-5D5078939B11}"/>
    <dgm:cxn modelId="{B15FFA90-7610-42E6-9917-7F9FDF4348BB}" type="presOf" srcId="{88BDDFED-5292-4878-8652-88492D181A37}" destId="{2003808E-C593-4435-9D81-C030410E881E}" srcOrd="0" destOrd="0" presId="urn:microsoft.com/office/officeart/2005/8/layout/vList2"/>
    <dgm:cxn modelId="{1DAA19E6-2CD1-488A-AEC9-E78D456EFDA1}" srcId="{4B0667BF-D03A-46EC-9809-6668721FFF6C}" destId="{5F8908EA-BA89-4A10-B0D7-2C4D951AABEC}" srcOrd="1" destOrd="0" parTransId="{37689855-C233-43FC-B606-688DE17BAC33}" sibTransId="{C2455790-03DE-4F2A-AAEE-63EF72919A01}"/>
    <dgm:cxn modelId="{D9D1630A-935A-4F9C-9AF3-BBC6AAE97CD1}" type="presParOf" srcId="{2003808E-C593-4435-9D81-C030410E881E}" destId="{5D54FC4D-68ED-400D-B151-E57527ACF2E1}" srcOrd="0" destOrd="0" presId="urn:microsoft.com/office/officeart/2005/8/layout/vList2"/>
    <dgm:cxn modelId="{541AF055-D702-44DB-BC7E-C4DC287320AC}" type="presParOf" srcId="{2003808E-C593-4435-9D81-C030410E881E}" destId="{4D7E9CF7-B4BF-4CF0-B70B-D04600537C57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8BDDFED-5292-4878-8652-88492D181A37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B0667BF-D03A-46EC-9809-6668721FFF6C}">
      <dgm:prSet/>
      <dgm:spPr/>
      <dgm:t>
        <a:bodyPr/>
        <a:lstStyle/>
        <a:p>
          <a:r>
            <a:rPr lang="pt-BR" dirty="0"/>
            <a:t>Requisitos Não Funcionais:</a:t>
          </a:r>
          <a:endParaRPr lang="en-US" dirty="0"/>
        </a:p>
      </dgm:t>
    </dgm:pt>
    <dgm:pt modelId="{10054132-88C7-4455-A2F0-9CA67BFC2567}" type="parTrans" cxnId="{1234CF6A-5F17-4F83-BBE1-865390F2F550}">
      <dgm:prSet/>
      <dgm:spPr/>
      <dgm:t>
        <a:bodyPr/>
        <a:lstStyle/>
        <a:p>
          <a:endParaRPr lang="en-US"/>
        </a:p>
      </dgm:t>
    </dgm:pt>
    <dgm:pt modelId="{5B525B3D-3C62-4357-85AE-5D5078939B11}" type="sibTrans" cxnId="{1234CF6A-5F17-4F83-BBE1-865390F2F550}">
      <dgm:prSet/>
      <dgm:spPr/>
      <dgm:t>
        <a:bodyPr/>
        <a:lstStyle/>
        <a:p>
          <a:endParaRPr lang="en-US"/>
        </a:p>
      </dgm:t>
    </dgm:pt>
    <dgm:pt modelId="{D883AF49-7D95-4FD2-9DC8-5CD57D71F161}">
      <dgm:prSet custT="1"/>
      <dgm:spPr/>
      <dgm:t>
        <a:bodyPr/>
        <a:lstStyle/>
        <a:p>
          <a:r>
            <a:rPr lang="pt-BR" sz="1800" b="0" i="0" dirty="0"/>
            <a:t>Criptografia para autenticação;</a:t>
          </a:r>
          <a:endParaRPr lang="en-US" sz="1800" dirty="0"/>
        </a:p>
      </dgm:t>
    </dgm:pt>
    <dgm:pt modelId="{BAF17B31-494E-4FEF-B562-3BDD263F8547}" type="parTrans" cxnId="{6C8F8C15-3BE1-45BD-8DA7-16BF667FF042}">
      <dgm:prSet/>
      <dgm:spPr/>
      <dgm:t>
        <a:bodyPr/>
        <a:lstStyle/>
        <a:p>
          <a:endParaRPr lang="en-US"/>
        </a:p>
      </dgm:t>
    </dgm:pt>
    <dgm:pt modelId="{F2E2BA9B-FCD6-496D-97C2-B0180985BD36}" type="sibTrans" cxnId="{6C8F8C15-3BE1-45BD-8DA7-16BF667FF042}">
      <dgm:prSet/>
      <dgm:spPr/>
      <dgm:t>
        <a:bodyPr/>
        <a:lstStyle/>
        <a:p>
          <a:endParaRPr lang="en-US"/>
        </a:p>
      </dgm:t>
    </dgm:pt>
    <dgm:pt modelId="{444B8170-E275-4A31-8EC0-6432E4516AC7}">
      <dgm:prSet custT="1"/>
      <dgm:spPr/>
      <dgm:t>
        <a:bodyPr/>
        <a:lstStyle/>
        <a:p>
          <a:r>
            <a:rPr lang="pt-BR" sz="1800" b="0" i="0" dirty="0"/>
            <a:t>Segurança dos dados dos usuários e de seus estudos;</a:t>
          </a:r>
          <a:endParaRPr lang="en-US" sz="1800" dirty="0"/>
        </a:p>
      </dgm:t>
    </dgm:pt>
    <dgm:pt modelId="{9ECF257E-995E-4124-A1E6-17D6F70FD6E7}" type="parTrans" cxnId="{31515B8D-834E-41AE-9113-8BA295DFFCDF}">
      <dgm:prSet/>
      <dgm:spPr/>
      <dgm:t>
        <a:bodyPr/>
        <a:lstStyle/>
        <a:p>
          <a:endParaRPr lang="pt-BR"/>
        </a:p>
      </dgm:t>
    </dgm:pt>
    <dgm:pt modelId="{BBDC406B-86C4-4E45-A546-11F5D3FD8511}" type="sibTrans" cxnId="{31515B8D-834E-41AE-9113-8BA295DFFCDF}">
      <dgm:prSet/>
      <dgm:spPr/>
      <dgm:t>
        <a:bodyPr/>
        <a:lstStyle/>
        <a:p>
          <a:endParaRPr lang="pt-BR"/>
        </a:p>
      </dgm:t>
    </dgm:pt>
    <dgm:pt modelId="{FF3345C2-5F97-4EBA-A30E-B73BACF3F24F}">
      <dgm:prSet custT="1"/>
      <dgm:spPr/>
      <dgm:t>
        <a:bodyPr/>
        <a:lstStyle/>
        <a:p>
          <a:r>
            <a:rPr lang="pt-BR" sz="1800" b="0" i="0" dirty="0"/>
            <a:t>Interface intuitiva</a:t>
          </a:r>
          <a:endParaRPr lang="en-US" sz="1800" dirty="0"/>
        </a:p>
      </dgm:t>
    </dgm:pt>
    <dgm:pt modelId="{9E88D5CC-1F0D-437E-A773-2E6F3536A313}" type="parTrans" cxnId="{906EC7F3-EE91-49AD-9B71-5EB30AE3670D}">
      <dgm:prSet/>
      <dgm:spPr/>
      <dgm:t>
        <a:bodyPr/>
        <a:lstStyle/>
        <a:p>
          <a:endParaRPr lang="pt-BR"/>
        </a:p>
      </dgm:t>
    </dgm:pt>
    <dgm:pt modelId="{7D4A4684-F53F-4A6B-8250-34B4D3097A3A}" type="sibTrans" cxnId="{906EC7F3-EE91-49AD-9B71-5EB30AE3670D}">
      <dgm:prSet/>
      <dgm:spPr/>
      <dgm:t>
        <a:bodyPr/>
        <a:lstStyle/>
        <a:p>
          <a:endParaRPr lang="pt-BR"/>
        </a:p>
      </dgm:t>
    </dgm:pt>
    <dgm:pt modelId="{2003808E-C593-4435-9D81-C030410E881E}" type="pres">
      <dgm:prSet presAssocID="{88BDDFED-5292-4878-8652-88492D181A37}" presName="linear" presStyleCnt="0">
        <dgm:presLayoutVars>
          <dgm:animLvl val="lvl"/>
          <dgm:resizeHandles val="exact"/>
        </dgm:presLayoutVars>
      </dgm:prSet>
      <dgm:spPr/>
    </dgm:pt>
    <dgm:pt modelId="{5D54FC4D-68ED-400D-B151-E57527ACF2E1}" type="pres">
      <dgm:prSet presAssocID="{4B0667BF-D03A-46EC-9809-6668721FFF6C}" presName="parentText" presStyleLbl="node1" presStyleIdx="0" presStyleCnt="1" custScaleY="49458" custLinFactNeighborY="-66252">
        <dgm:presLayoutVars>
          <dgm:chMax val="0"/>
          <dgm:bulletEnabled val="1"/>
        </dgm:presLayoutVars>
      </dgm:prSet>
      <dgm:spPr/>
    </dgm:pt>
    <dgm:pt modelId="{4D7E9CF7-B4BF-4CF0-B70B-D04600537C57}" type="pres">
      <dgm:prSet presAssocID="{4B0667BF-D03A-46EC-9809-6668721FFF6C}" presName="childText" presStyleLbl="revTx" presStyleIdx="0" presStyleCnt="1" custScaleY="236948">
        <dgm:presLayoutVars>
          <dgm:bulletEnabled val="1"/>
        </dgm:presLayoutVars>
      </dgm:prSet>
      <dgm:spPr/>
    </dgm:pt>
  </dgm:ptLst>
  <dgm:cxnLst>
    <dgm:cxn modelId="{6C8F8C15-3BE1-45BD-8DA7-16BF667FF042}" srcId="{4B0667BF-D03A-46EC-9809-6668721FFF6C}" destId="{D883AF49-7D95-4FD2-9DC8-5CD57D71F161}" srcOrd="0" destOrd="0" parTransId="{BAF17B31-494E-4FEF-B562-3BDD263F8547}" sibTransId="{F2E2BA9B-FCD6-496D-97C2-B0180985BD36}"/>
    <dgm:cxn modelId="{B2C6DA22-FF31-4586-934A-A874972A7519}" type="presOf" srcId="{4B0667BF-D03A-46EC-9809-6668721FFF6C}" destId="{5D54FC4D-68ED-400D-B151-E57527ACF2E1}" srcOrd="0" destOrd="0" presId="urn:microsoft.com/office/officeart/2005/8/layout/vList2"/>
    <dgm:cxn modelId="{867F0F64-9BEE-4BEB-BEC1-B4325E96E0A6}" type="presOf" srcId="{D883AF49-7D95-4FD2-9DC8-5CD57D71F161}" destId="{4D7E9CF7-B4BF-4CF0-B70B-D04600537C57}" srcOrd="0" destOrd="0" presId="urn:microsoft.com/office/officeart/2005/8/layout/vList2"/>
    <dgm:cxn modelId="{1234CF6A-5F17-4F83-BBE1-865390F2F550}" srcId="{88BDDFED-5292-4878-8652-88492D181A37}" destId="{4B0667BF-D03A-46EC-9809-6668721FFF6C}" srcOrd="0" destOrd="0" parTransId="{10054132-88C7-4455-A2F0-9CA67BFC2567}" sibTransId="{5B525B3D-3C62-4357-85AE-5D5078939B11}"/>
    <dgm:cxn modelId="{6FEA7484-6610-4547-87C7-6FADA4E0814D}" type="presOf" srcId="{FF3345C2-5F97-4EBA-A30E-B73BACF3F24F}" destId="{4D7E9CF7-B4BF-4CF0-B70B-D04600537C57}" srcOrd="0" destOrd="2" presId="urn:microsoft.com/office/officeart/2005/8/layout/vList2"/>
    <dgm:cxn modelId="{31515B8D-834E-41AE-9113-8BA295DFFCDF}" srcId="{4B0667BF-D03A-46EC-9809-6668721FFF6C}" destId="{444B8170-E275-4A31-8EC0-6432E4516AC7}" srcOrd="1" destOrd="0" parTransId="{9ECF257E-995E-4124-A1E6-17D6F70FD6E7}" sibTransId="{BBDC406B-86C4-4E45-A546-11F5D3FD8511}"/>
    <dgm:cxn modelId="{B15FFA90-7610-42E6-9917-7F9FDF4348BB}" type="presOf" srcId="{88BDDFED-5292-4878-8652-88492D181A37}" destId="{2003808E-C593-4435-9D81-C030410E881E}" srcOrd="0" destOrd="0" presId="urn:microsoft.com/office/officeart/2005/8/layout/vList2"/>
    <dgm:cxn modelId="{DD6E26E5-E204-4ECA-AE97-7B553AF94862}" type="presOf" srcId="{444B8170-E275-4A31-8EC0-6432E4516AC7}" destId="{4D7E9CF7-B4BF-4CF0-B70B-D04600537C57}" srcOrd="0" destOrd="1" presId="urn:microsoft.com/office/officeart/2005/8/layout/vList2"/>
    <dgm:cxn modelId="{906EC7F3-EE91-49AD-9B71-5EB30AE3670D}" srcId="{4B0667BF-D03A-46EC-9809-6668721FFF6C}" destId="{FF3345C2-5F97-4EBA-A30E-B73BACF3F24F}" srcOrd="2" destOrd="0" parTransId="{9E88D5CC-1F0D-437E-A773-2E6F3536A313}" sibTransId="{7D4A4684-F53F-4A6B-8250-34B4D3097A3A}"/>
    <dgm:cxn modelId="{D9D1630A-935A-4F9C-9AF3-BBC6AAE97CD1}" type="presParOf" srcId="{2003808E-C593-4435-9D81-C030410E881E}" destId="{5D54FC4D-68ED-400D-B151-E57527ACF2E1}" srcOrd="0" destOrd="0" presId="urn:microsoft.com/office/officeart/2005/8/layout/vList2"/>
    <dgm:cxn modelId="{541AF055-D702-44DB-BC7E-C4DC287320AC}" type="presParOf" srcId="{2003808E-C593-4435-9D81-C030410E881E}" destId="{4D7E9CF7-B4BF-4CF0-B70B-D04600537C57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54FC4D-68ED-400D-B151-E57527ACF2E1}">
      <dsp:nvSpPr>
        <dsp:cNvPr id="0" name=""/>
        <dsp:cNvSpPr/>
      </dsp:nvSpPr>
      <dsp:spPr>
        <a:xfrm>
          <a:off x="0" y="27191"/>
          <a:ext cx="10023400" cy="52767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200" kern="1200" dirty="0"/>
            <a:t>Requisitos Funcionais Gerais :</a:t>
          </a:r>
          <a:endParaRPr lang="en-US" sz="2200" kern="1200" dirty="0"/>
        </a:p>
      </dsp:txBody>
      <dsp:txXfrm>
        <a:off x="25759" y="52950"/>
        <a:ext cx="9971882" cy="476152"/>
      </dsp:txXfrm>
    </dsp:sp>
    <dsp:sp modelId="{4D7E9CF7-B4BF-4CF0-B70B-D04600537C57}">
      <dsp:nvSpPr>
        <dsp:cNvPr id="0" name=""/>
        <dsp:cNvSpPr/>
      </dsp:nvSpPr>
      <dsp:spPr>
        <a:xfrm>
          <a:off x="0" y="554861"/>
          <a:ext cx="10023400" cy="26413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8243" tIns="27940" rIns="156464" bIns="27940" numCol="1" spcCol="1270" anchor="t" anchorCtr="0">
          <a:noAutofit/>
        </a:bodyPr>
        <a:lstStyle/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700" kern="1200"/>
            <a:t>Criar Usuário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700" kern="1200"/>
            <a:t>Autenticar usuário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700" kern="1200"/>
            <a:t>Associar usuário e plantas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700" kern="1200"/>
            <a:t>Listar Plantas disponíveis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700" kern="1200"/>
            <a:t>Criar e gerenciar controlador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700" kern="1200"/>
            <a:t>Agendar e gerenciar como administrador horários na Planta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700" kern="1200"/>
            <a:t>Exportar dados do ensaio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700" kern="1200"/>
            <a:t>Observar ensaio</a:t>
          </a:r>
          <a:endParaRPr lang="en-US" sz="1700" kern="1200"/>
        </a:p>
        <a:p>
          <a:pPr marL="171450" lvl="1" indent="-171450" algn="l" defTabSz="7556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700" kern="1200"/>
            <a:t>Página Inicial com apresentação do projeto</a:t>
          </a:r>
          <a:endParaRPr lang="en-US" sz="1700" kern="1200"/>
        </a:p>
      </dsp:txBody>
      <dsp:txXfrm>
        <a:off x="0" y="554861"/>
        <a:ext cx="10023400" cy="26413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54FC4D-68ED-400D-B151-E57527ACF2E1}">
      <dsp:nvSpPr>
        <dsp:cNvPr id="0" name=""/>
        <dsp:cNvSpPr/>
      </dsp:nvSpPr>
      <dsp:spPr>
        <a:xfrm>
          <a:off x="0" y="0"/>
          <a:ext cx="10023400" cy="64196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2200" kern="1200" dirty="0"/>
            <a:t>Requisitos Funcionais exclusivos do app :</a:t>
          </a:r>
          <a:endParaRPr lang="en-US" sz="2200" kern="1200" dirty="0"/>
        </a:p>
      </dsp:txBody>
      <dsp:txXfrm>
        <a:off x="31338" y="31338"/>
        <a:ext cx="9960724" cy="579291"/>
      </dsp:txXfrm>
    </dsp:sp>
    <dsp:sp modelId="{4D7E9CF7-B4BF-4CF0-B70B-D04600537C57}">
      <dsp:nvSpPr>
        <dsp:cNvPr id="0" name=""/>
        <dsp:cNvSpPr/>
      </dsp:nvSpPr>
      <dsp:spPr>
        <a:xfrm>
          <a:off x="0" y="663384"/>
          <a:ext cx="10023400" cy="25385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8243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800" b="0" i="0" kern="1200" dirty="0"/>
            <a:t>Configurações de conexão do aparelho via Bluetooth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800" b="0" i="0" kern="1200" dirty="0"/>
            <a:t>Configurar o usuário como administrador da planta via Bluetooth</a:t>
          </a:r>
          <a:endParaRPr lang="en-US" sz="1800" kern="1200" dirty="0"/>
        </a:p>
      </dsp:txBody>
      <dsp:txXfrm>
        <a:off x="0" y="663384"/>
        <a:ext cx="10023400" cy="253857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54FC4D-68ED-400D-B151-E57527ACF2E1}">
      <dsp:nvSpPr>
        <dsp:cNvPr id="0" name=""/>
        <dsp:cNvSpPr/>
      </dsp:nvSpPr>
      <dsp:spPr>
        <a:xfrm>
          <a:off x="0" y="0"/>
          <a:ext cx="10023400" cy="747337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100" kern="1200" dirty="0"/>
            <a:t>Requisitos Não Funcionais:</a:t>
          </a:r>
          <a:endParaRPr lang="en-US" sz="3100" kern="1200" dirty="0"/>
        </a:p>
      </dsp:txBody>
      <dsp:txXfrm>
        <a:off x="36482" y="36482"/>
        <a:ext cx="9950436" cy="674373"/>
      </dsp:txXfrm>
    </dsp:sp>
    <dsp:sp modelId="{4D7E9CF7-B4BF-4CF0-B70B-D04600537C57}">
      <dsp:nvSpPr>
        <dsp:cNvPr id="0" name=""/>
        <dsp:cNvSpPr/>
      </dsp:nvSpPr>
      <dsp:spPr>
        <a:xfrm>
          <a:off x="0" y="749339"/>
          <a:ext cx="10023400" cy="247203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18243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800" b="0" i="0" kern="1200" dirty="0"/>
            <a:t>Criptografia para autenticação;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800" b="0" i="0" kern="1200" dirty="0"/>
            <a:t>Segurança dos dados dos usuários e de seus estudos;</a:t>
          </a:r>
          <a:endParaRPr 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pt-BR" sz="1800" b="0" i="0" kern="1200" dirty="0"/>
            <a:t>Interface intuitiva</a:t>
          </a:r>
          <a:endParaRPr lang="en-US" sz="1800" kern="1200" dirty="0"/>
        </a:p>
      </dsp:txBody>
      <dsp:txXfrm>
        <a:off x="0" y="749339"/>
        <a:ext cx="10023400" cy="24720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gif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pn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39.jpeg>
</file>

<file path=ppt/media/image4.png>
</file>

<file path=ppt/media/image40.png>
</file>

<file path=ppt/media/image5.jpeg>
</file>

<file path=ppt/media/image6.jpeg>
</file>

<file path=ppt/media/image7.gif>
</file>

<file path=ppt/media/image8.jpeg>
</file>

<file path=ppt/media/image9.gif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A38981-FA52-4243-92A1-61B2669C97CF}" type="datetimeFigureOut">
              <a:rPr lang="pt-BR" smtClean="0"/>
              <a:t>01/07/2021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BA5212-D1BD-46D1-8B2C-624F0FB895E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984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CCF586-8A87-45F5-8431-463AA922FE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D4C1C06-8602-4348-85D0-DB58F5B037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B7156E0-91E0-4E26-B377-11E0AB90E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9ECA2F-A612-4984-80A8-F6E92F9DBF86}" type="datetime1">
              <a:rPr lang="pt-BR" smtClean="0"/>
              <a:t>01/07/2021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DA43022-10F7-418B-8BC9-699D6529D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60561E9-BECE-45B3-BA67-0EDEBB839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8491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5F82A3-C33C-4F90-9159-B036FFC5B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440363B-85DD-4F43-A8E2-F28E3A39BB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F23F42E-2B11-4D63-AA2E-1347566D7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8D67F-7067-4352-AB46-F53CA13FEF38}" type="datetime1">
              <a:rPr lang="pt-BR" smtClean="0"/>
              <a:t>01/07/2021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8FACA8-5817-4815-A8B7-45F82DF67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D0E444C-C671-421E-8114-D8D21F195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417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28107CF-EDD5-4FD8-94E6-6BC4EEA921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1FA6650-D6B9-4925-8A25-65D9302A77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F287857-9F5C-4C7D-A2FC-3C2234625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14B7B-5828-4C3C-B4D8-E81F47EED5D0}" type="datetime1">
              <a:rPr lang="pt-BR" smtClean="0"/>
              <a:t>01/07/2021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43D9C46-62AF-4D18-9DBC-4A146202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2B9BD93-198D-4089-BE96-807756E83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2742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C8A9E1-99C2-4F9C-867D-60E03C9E8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07F157D-8070-4A8D-9AA9-EEF54888F5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D32A0FA-46FA-40CF-9E61-3375AD3FF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8DB3C2-AB83-4E2D-BC29-5D4759C25BFE}" type="datetime1">
              <a:rPr lang="pt-BR" smtClean="0"/>
              <a:t>01/07/2021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5C66671-5328-4E84-830B-4F96AAB92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555C475-7C33-42CA-B6AB-4FA7D07DE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1490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E462B9-093F-498E-88CE-BF6AC4ED6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934E782-7F29-4D1F-BFE2-E4F6C2F305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DB81BD3-55E5-49D8-A0DC-96F1813DF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83254-F8E7-4BBA-B335-EF186491EF2C}" type="datetime1">
              <a:rPr lang="pt-BR" smtClean="0"/>
              <a:t>01/07/2021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ACBBFE8-649F-406E-8F2D-8860623FB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958854D-8248-41B0-BCDF-C752FDAC5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5020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9E90E5-03D2-478D-946F-68943FCAA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CE6EE39-0940-46B8-8D1A-F18CD3A824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3A3F547-208E-470C-A21F-52C4230CD6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9E89400-360B-40AD-B9C3-671094FD2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FF4E61-237D-4CF3-90DC-1BD7ED821D3D}" type="datetime1">
              <a:rPr lang="pt-BR" smtClean="0"/>
              <a:t>01/07/2021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C1D4D1F-1FE4-4B76-8974-98A6A3FD1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857F133-953A-4E03-843E-BFCC45FD4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4934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FEFA45-C571-4F13-A4AA-6D7F4F26E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F262045-8977-474C-B86F-3B9419968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4585052-1E84-4E39-B18B-A4D6A73D1E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83A5983-895A-48AB-982D-9584DFB5DF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974F144-62CB-4D34-9740-10176E3643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CB042BA-4BDF-43A1-A6AB-1681ED3D5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ECD00A-9306-4FFC-9CFD-0FAFC4FEE644}" type="datetime1">
              <a:rPr lang="pt-BR" smtClean="0"/>
              <a:t>01/07/2021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E914981-0C52-4F5A-8AFD-6B1793C25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42F8A0D-7EB1-4AAA-A0B3-1AB00DAAF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9088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D78B15-3454-44C4-85F4-758928443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6459136-5877-4545-8C44-7F7BD0D75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0BD77E-1C04-4F38-BD0D-04E890A9B0E2}" type="datetime1">
              <a:rPr lang="pt-BR" smtClean="0"/>
              <a:t>01/07/2021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F1D1B61-7F0F-43CD-BC7C-58224025C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8254302-91FF-4A36-AE65-29A3B5BB4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0178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D98311B-1FDB-448A-84DD-48B045C09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015CC0-2F0F-4878-9529-2007749A40A4}" type="datetime1">
              <a:rPr lang="pt-BR" smtClean="0"/>
              <a:t>01/07/2021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62D9594-FDA4-4246-9959-B521560BE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40E27CA-E4B7-4FB4-BCE9-CE9B06815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6198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69D640-6014-4554-BABA-789EC48A5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EFD652-AFDD-4549-847C-5F3BAB855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9B70D35-EB46-4EF3-93A0-9DDC6D2A48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EF457BD-EA8C-4693-9030-11802627A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2DDCCD-4C02-48A9-B5FA-F8A1A9237A6A}" type="datetime1">
              <a:rPr lang="pt-BR" smtClean="0"/>
              <a:t>01/07/2021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AE58160-0CC8-4E6F-B809-49C86C8F9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3DEA36C-7F01-4DCB-9443-D8F70D4D0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8357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8B4612-D5F4-4866-B071-F3C6E7E59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11286BA-2A46-43EC-AAEE-B369D8973C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88BD3BC-9C52-4DBC-A173-B7083AC2F5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31DBA87-9831-418E-AB40-EFFF96492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86E19B-BD62-40CB-B376-B1F6E52780D5}" type="datetime1">
              <a:rPr lang="pt-BR" smtClean="0"/>
              <a:t>01/07/2021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FC662B4-4CE5-4CD6-BB71-EEBA45EDD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7359C7C-DBC5-4E39-AD4B-AEB76F20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1963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F344713-ABA1-4F89-82B9-D31EF2438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E3DAA93-D6C4-4A31-B3EA-2D965A5793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C8DE493-F37F-4F4D-B3A8-1DD4837F3A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3E97A6-0D0A-4794-9B63-68754804478C}" type="datetime1">
              <a:rPr lang="pt-BR" smtClean="0"/>
              <a:t>01/07/2021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44D5DAC-A409-40A4-B839-56134C92B6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D2D655-8464-4A3B-AC3B-CA03EF6C86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0788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androCv-25/ProjetoIntegrador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gif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180512-8821-420A-B7A4-429F9F0806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98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4289B35-C80D-402E-852D-23632480E1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pt-BR" sz="4800"/>
              <a:t>Plataforma de simulação e ensino em controle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00C118E-0229-43D4-A866-D981F425F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pt-BR" sz="2000"/>
              <a:t>Leandro Campos Vargas</a:t>
            </a:r>
          </a:p>
          <a:p>
            <a:pPr algn="l"/>
            <a:endParaRPr lang="pt-BR" sz="200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23472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br>
              <a:rPr lang="pt-BR" sz="3600" dirty="0">
                <a:solidFill>
                  <a:srgbClr val="FFFFFF"/>
                </a:solidFill>
              </a:rPr>
            </a:br>
            <a:r>
              <a:rPr lang="pt-BR" sz="3600" dirty="0">
                <a:solidFill>
                  <a:srgbClr val="FFFFFF"/>
                </a:solidFill>
              </a:rPr>
              <a:t>Pêndulo Invertido</a:t>
            </a:r>
          </a:p>
        </p:txBody>
      </p:sp>
      <p:pic>
        <p:nvPicPr>
          <p:cNvPr id="7" name="Picture 2" descr="Linear Servo Base Unit with Inverted Pendulum - Quanser">
            <a:extLst>
              <a:ext uri="{FF2B5EF4-FFF2-40B4-BE49-F238E27FC236}">
                <a16:creationId xmlns:a16="http://schemas.microsoft.com/office/drawing/2014/main" id="{95BE9013-3FC7-4900-894B-46B04D0D7D4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6955" y="2662131"/>
            <a:ext cx="4745039" cy="3704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Péndulo Invertido Lineal @ UPRM - YouTube">
            <a:extLst>
              <a:ext uri="{FF2B5EF4-FFF2-40B4-BE49-F238E27FC236}">
                <a16:creationId xmlns:a16="http://schemas.microsoft.com/office/drawing/2014/main" id="{0D3A05CF-B6C0-4357-AFE6-10493D73C4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23319" y="261855"/>
            <a:ext cx="3499104" cy="2624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6A2FD3B0-AEE0-4B67-A580-747584C4087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566" b="1"/>
          <a:stretch/>
        </p:blipFill>
        <p:spPr>
          <a:xfrm>
            <a:off x="4536633" y="402194"/>
            <a:ext cx="3166579" cy="2343650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FA0AEEC1-8377-423D-8876-B62C0DC0F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4792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Modelagem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1325691F-98D4-4832-BA9E-E34D7AC9534B}"/>
                  </a:ext>
                </a:extLst>
              </p:cNvPr>
              <p:cNvSpPr txBox="1"/>
              <p:nvPr/>
            </p:nvSpPr>
            <p:spPr>
              <a:xfrm>
                <a:off x="1286931" y="2962451"/>
                <a:ext cx="5807962" cy="282001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/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pt-BR" sz="1600" b="0" i="0" dirty="0">
                    <a:effectLst/>
                    <a:latin typeface="Arial" panose="020B0604020202020204" pitchFamily="34" charset="0"/>
                  </a:rPr>
                  <a:t>A equação física da planta que define o comportamento do modelo, deve levar em que a soma do torque pela sua movimentação</a:t>
                </a: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de-DE" sz="1600" i="1" smtClean="0">
                          <a:latin typeface="Cambria Math" panose="02040503050406030204" pitchFamily="18" charset="0"/>
                        </a:rPr>
                        <m:t>𝑚</m:t>
                      </m:r>
                      <m:sSup>
                        <m:sSupPr>
                          <m:ctrlPr>
                            <a:rPr lang="de-DE" sz="1600" i="1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de-DE" sz="1600" i="1" smtClean="0"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  <m:sup>
                          <m:r>
                            <a:rPr lang="de-DE" sz="160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pt-BR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acc>
                        <m:accPr>
                          <m:chr m:val="̈"/>
                          <m:ctrlPr>
                            <a:rPr lang="de-DE" sz="160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de-DE" sz="1600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d>
                        <m:dPr>
                          <m:ctrlPr>
                            <a:rPr lang="de-DE" sz="16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de-DE" sz="160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pt-BR" sz="1600" b="0" i="0" dirty="0">
                  <a:effectLst/>
                  <a:latin typeface="Arial" panose="020B0604020202020204" pitchFamily="34" charset="0"/>
                </a:endParaRP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pt-BR" sz="1600" b="0" i="0" dirty="0">
                    <a:effectLst/>
                    <a:latin typeface="Arial" panose="020B0604020202020204" pitchFamily="34" charset="0"/>
                  </a:rPr>
                  <a:t>E torque criado relação da força peso em relação ao seu ângulo</a:t>
                </a: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1600" i="1" smtClean="0">
                          <a:latin typeface="Cambria Math" panose="02040503050406030204" pitchFamily="18" charset="0"/>
                        </a:rPr>
                        <m:t>𝑚𝑔</m:t>
                      </m:r>
                      <m:r>
                        <a:rPr lang="pt-BR" sz="1600" b="0" i="1" smtClean="0">
                          <a:latin typeface="Cambria Math" panose="02040503050406030204" pitchFamily="18" charset="0"/>
                        </a:rPr>
                        <m:t>𝑙</m:t>
                      </m:r>
                      <m:r>
                        <a:rPr lang="pt-BR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pt-BR" sz="1600" i="1">
                          <a:latin typeface="Cambria Math" panose="02040503050406030204" pitchFamily="18" charset="0"/>
                        </a:rPr>
                        <m:t>𝑠</m:t>
                      </m:r>
                      <m:r>
                        <a:rPr lang="pt-BR" sz="1600" b="0" i="1" smtClean="0">
                          <a:latin typeface="Cambria Math" panose="02040503050406030204" pitchFamily="18" charset="0"/>
                        </a:rPr>
                        <m:t>𝑒</m:t>
                      </m:r>
                      <m:r>
                        <a:rPr lang="pt-BR" sz="1600" i="1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pt-BR" sz="1600" b="0" i="1" smtClean="0">
                          <a:latin typeface="Cambria Math" panose="02040503050406030204" pitchFamily="18" charset="0"/>
                        </a:rPr>
                        <m:t> </m:t>
                      </m:r>
                      <m:acc>
                        <m:accPr>
                          <m:chr m:val="̇"/>
                          <m:ctrlPr>
                            <a:rPr lang="pt-BR" sz="1600" i="1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d>
                        <m:dPr>
                          <m:ctrlPr>
                            <a:rPr lang="pt-BR" sz="16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sz="1600" i="1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</m:oMath>
                  </m:oMathPara>
                </a14:m>
                <a:endParaRPr lang="pt-BR" sz="1600" b="0" i="0" dirty="0">
                  <a:effectLst/>
                  <a:latin typeface="Arial" panose="020B0604020202020204" pitchFamily="34" charset="0"/>
                </a:endParaRP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r>
                  <a:rPr lang="pt-BR" sz="1600" b="0" i="0" dirty="0">
                    <a:effectLst/>
                    <a:latin typeface="Arial" panose="020B0604020202020204" pitchFamily="34" charset="0"/>
                  </a:rPr>
                  <a:t>Tenha que ser contra balanceado com o torque gerado pelo motor preso à mesa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pt-BR" sz="1600" b="0" i="1" dirty="0" smtClean="0">
                            <a:effectLst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sz="1600" i="1" dirty="0">
                            <a:latin typeface="Cambria Math" panose="02040503050406030204" pitchFamily="18" charset="0"/>
                          </a:rPr>
                          <m:t>𝜏</m:t>
                        </m:r>
                      </m:e>
                      <m:sub>
                        <m:r>
                          <a:rPr lang="pt-BR" sz="1600" b="0" i="1" dirty="0" smtClean="0">
                            <a:effectLst/>
                            <a:latin typeface="Cambria Math" panose="02040503050406030204" pitchFamily="18" charset="0"/>
                          </a:rPr>
                          <m:t>𝑚𝑜𝑡𝑜𝑟</m:t>
                        </m:r>
                      </m:sub>
                    </m:sSub>
                  </m:oMath>
                </a14:m>
                <a:r>
                  <a:rPr lang="pt-BR" sz="1600" b="0" i="0" dirty="0">
                    <a:effectLst/>
                    <a:latin typeface="Arial" panose="020B0604020202020204" pitchFamily="34" charset="0"/>
                  </a:rPr>
                  <a:t>.</a:t>
                </a: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pt-BR" sz="1600" b="0" i="1" dirty="0" smtClean="0">
                          <a:effectLst/>
                          <a:latin typeface="Cambria Math" panose="02040503050406030204" pitchFamily="18" charset="0"/>
                        </a:rPr>
                        <m:t>𝑚</m:t>
                      </m:r>
                      <m:sSup>
                        <m:sSupPr>
                          <m:ctrlPr>
                            <a:rPr lang="pt-BR" sz="1600" b="0" i="1" dirty="0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pt-BR" sz="1600" b="0" i="1" dirty="0" smtClean="0">
                              <a:effectLst/>
                              <a:latin typeface="Cambria Math" panose="02040503050406030204" pitchFamily="18" charset="0"/>
                            </a:rPr>
                            <m:t>𝑙</m:t>
                          </m:r>
                        </m:e>
                        <m:sup>
                          <m:r>
                            <a:rPr lang="pt-BR" sz="1600" b="0" i="1" dirty="0" smtClean="0">
                              <a:effectLst/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acc>
                        <m:accPr>
                          <m:chr m:val="̈"/>
                          <m:ctrlPr>
                            <a:rPr lang="pt-BR" sz="1600" b="0" i="1" dirty="0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pt-BR" sz="1600" i="1" dirty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d>
                        <m:dPr>
                          <m:ctrlPr>
                            <a:rPr lang="pt-BR" sz="16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sz="1600" i="1" dirty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pt-BR" sz="1600" b="0" i="1" dirty="0" smtClean="0">
                          <a:effectLst/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pt-BR" sz="1600" b="0" i="1" dirty="0" smtClean="0">
                          <a:effectLst/>
                          <a:latin typeface="Cambria Math" panose="02040503050406030204" pitchFamily="18" charset="0"/>
                        </a:rPr>
                        <m:t>𝑚𝑔𝑙</m:t>
                      </m:r>
                      <m:r>
                        <a:rPr lang="pt-BR" sz="1600" b="0" i="1" dirty="0" smtClean="0">
                          <a:effectLst/>
                          <a:latin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pt-BR" sz="1600" b="0" i="1" dirty="0" err="1" smtClean="0">
                          <a:effectLst/>
                          <a:latin typeface="Cambria Math" panose="02040503050406030204" pitchFamily="18" charset="0"/>
                        </a:rPr>
                        <m:t>s</m:t>
                      </m:r>
                      <m:r>
                        <m:rPr>
                          <m:sty m:val="p"/>
                        </m:rPr>
                        <a:rPr lang="pt-BR" sz="1600" b="0" i="1" dirty="0" smtClean="0">
                          <a:effectLst/>
                          <a:latin typeface="Cambria Math" panose="02040503050406030204" pitchFamily="18" charset="0"/>
                        </a:rPr>
                        <m:t>e</m:t>
                      </m:r>
                      <m:r>
                        <m:rPr>
                          <m:sty m:val="p"/>
                        </m:rPr>
                        <a:rPr lang="pt-BR" sz="1600" b="0" i="1" dirty="0" err="1" smtClean="0">
                          <a:effectLst/>
                          <a:latin typeface="Cambria Math" panose="02040503050406030204" pitchFamily="18" charset="0"/>
                        </a:rPr>
                        <m:t>n</m:t>
                      </m:r>
                      <m:acc>
                        <m:accPr>
                          <m:chr m:val="̇"/>
                          <m:ctrlPr>
                            <a:rPr lang="pt-BR" sz="1600" i="1" dirty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pt-BR" sz="1600" i="1" dirty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pt-BR" sz="1600" i="1" dirty="0">
                              <a:latin typeface="Cambria Math" panose="02040503050406030204" pitchFamily="18" charset="0"/>
                            </a:rPr>
                            <m:t>𝜃</m:t>
                          </m:r>
                        </m:e>
                      </m:acc>
                      <m:d>
                        <m:dPr>
                          <m:ctrlPr>
                            <a:rPr lang="pt-BR" sz="1600" i="1" dirty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sz="1600" i="1" dirty="0"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pt-BR" sz="1600" b="0" i="1" dirty="0" smtClean="0">
                          <a:effectLst/>
                          <a:latin typeface="Cambria Math" panose="02040503050406030204" pitchFamily="18" charset="0"/>
                        </a:rPr>
                        <m:t>= </m:t>
                      </m:r>
                      <m:sSub>
                        <m:sSubPr>
                          <m:ctrlPr>
                            <a:rPr lang="pt-BR" sz="1600" b="0" i="1" dirty="0" smtClean="0"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1600" b="0" i="1" dirty="0" smtClean="0">
                              <a:effectLst/>
                              <a:latin typeface="Cambria Math" panose="02040503050406030204" pitchFamily="18" charset="0"/>
                            </a:rPr>
                            <m:t>𝜏</m:t>
                          </m:r>
                        </m:e>
                        <m:sub>
                          <m:r>
                            <a:rPr lang="pt-BR" sz="1600" b="0" i="1" dirty="0" smtClean="0">
                              <a:effectLst/>
                              <a:latin typeface="Cambria Math" panose="02040503050406030204" pitchFamily="18" charset="0"/>
                            </a:rPr>
                            <m:t>𝑚𝑜𝑡𝑜𝑟</m:t>
                          </m:r>
                        </m:sub>
                      </m:sSub>
                    </m:oMath>
                  </m:oMathPara>
                </a14:m>
                <a:endParaRPr lang="pt-BR" sz="1600" b="0" i="0" dirty="0">
                  <a:effectLst/>
                  <a:latin typeface="Arial" panose="020B0604020202020204" pitchFamily="34" charset="0"/>
                </a:endParaRPr>
              </a:p>
              <a:p>
                <a:pPr>
                  <a:lnSpc>
                    <a:spcPct val="90000"/>
                  </a:lnSpc>
                  <a:spcAft>
                    <a:spcPts val="600"/>
                  </a:spcAft>
                </a:pPr>
                <a:endParaRPr lang="pt-BR" sz="1600" dirty="0"/>
              </a:p>
            </p:txBody>
          </p:sp>
        </mc:Choice>
        <mc:Fallback xmlns="">
          <p:sp>
            <p:nvSpPr>
              <p:cNvPr id="12" name="CaixaDeTexto 11">
                <a:extLst>
                  <a:ext uri="{FF2B5EF4-FFF2-40B4-BE49-F238E27FC236}">
                    <a16:creationId xmlns:a16="http://schemas.microsoft.com/office/drawing/2014/main" id="{1325691F-98D4-4832-BA9E-E34D7AC9534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86931" y="2962451"/>
                <a:ext cx="5807962" cy="2820012"/>
              </a:xfrm>
              <a:prstGeom prst="rect">
                <a:avLst/>
              </a:prstGeom>
              <a:blipFill>
                <a:blip r:embed="rId2"/>
                <a:stretch>
                  <a:fillRect l="-525" t="-1512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Imagem 5">
            <a:extLst>
              <a:ext uri="{FF2B5EF4-FFF2-40B4-BE49-F238E27FC236}">
                <a16:creationId xmlns:a16="http://schemas.microsoft.com/office/drawing/2014/main" id="{5374DF84-3FA5-4940-9E33-1F16686850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566" b="1"/>
          <a:stretch/>
        </p:blipFill>
        <p:spPr>
          <a:xfrm>
            <a:off x="7094893" y="2962451"/>
            <a:ext cx="3810176" cy="2820012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F6F3FBD6-BBE1-4CD2-AFB0-3693CF3A3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11723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Desenho 3D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6" name="Modelo 3D 5">
                <a:extLst>
                  <a:ext uri="{FF2B5EF4-FFF2-40B4-BE49-F238E27FC236}">
                    <a16:creationId xmlns:a16="http://schemas.microsoft.com/office/drawing/2014/main" id="{6B8EF389-08D9-4A34-B69B-12484EAD4EF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82544572"/>
                  </p:ext>
                </p:extLst>
              </p:nvPr>
            </p:nvGraphicFramePr>
            <p:xfrm>
              <a:off x="6880512" y="905978"/>
              <a:ext cx="3110050" cy="4669830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110050" cy="4669830"/>
                    </a:xfrm>
                    <a:prstGeom prst="rect">
                      <a:avLst/>
                    </a:prstGeom>
                  </am3d:spPr>
                  <am3d:camera>
                    <am3d:pos x="0" y="0" z="5424513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271" d="1000000"/>
                    <am3d:preTrans dx="4099740" dy="-18000000" dz="-4867964"/>
                    <am3d:scale>
                      <am3d:sx n="1000000" d="1000000"/>
                      <am3d:sy n="1000000" d="1000000"/>
                      <am3d:sz n="1000000" d="1000000"/>
                    </am3d:scale>
                    <am3d:rot ax="2140226" ay="-2169695" az="-137715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73504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6" name="Modelo 3D 5">
                <a:extLst>
                  <a:ext uri="{FF2B5EF4-FFF2-40B4-BE49-F238E27FC236}">
                    <a16:creationId xmlns:a16="http://schemas.microsoft.com/office/drawing/2014/main" id="{6B8EF389-08D9-4A34-B69B-12484EAD4EF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80512" y="905978"/>
                <a:ext cx="3110050" cy="4669830"/>
              </a:xfrm>
              <a:prstGeom prst="rect">
                <a:avLst/>
              </a:prstGeom>
            </p:spPr>
          </p:pic>
        </mc:Fallback>
      </mc:AlternateContent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6FC28AF-F12C-4A3F-A9D9-77956A90E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23512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pt-BR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Construção</a:t>
            </a: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da Planta</a:t>
            </a:r>
          </a:p>
        </p:txBody>
      </p:sp>
      <p:pic>
        <p:nvPicPr>
          <p:cNvPr id="4" name="Imagem 3" descr="Uma imagem contendo no interior, computador, mesa, equipamento&#10;&#10;Descrição gerada automaticamente">
            <a:extLst>
              <a:ext uri="{FF2B5EF4-FFF2-40B4-BE49-F238E27FC236}">
                <a16:creationId xmlns:a16="http://schemas.microsoft.com/office/drawing/2014/main" id="{FC1D1D3D-27EF-4723-BAA9-6F35909B2E8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317" b="13439"/>
          <a:stretch/>
        </p:blipFill>
        <p:spPr>
          <a:xfrm>
            <a:off x="5962652" y="969407"/>
            <a:ext cx="5143500" cy="4542973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A102A29-6D4F-4906-AD59-CF0305DF53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4135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pt-BR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Construção</a:t>
            </a:r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da Planta</a:t>
            </a:r>
          </a:p>
        </p:txBody>
      </p:sp>
      <p:pic>
        <p:nvPicPr>
          <p:cNvPr id="5" name="Imagem 4" descr="Computador em cima da mesa&#10;&#10;Descrição gerada automaticamente com confiança baixa">
            <a:extLst>
              <a:ext uri="{FF2B5EF4-FFF2-40B4-BE49-F238E27FC236}">
                <a16:creationId xmlns:a16="http://schemas.microsoft.com/office/drawing/2014/main" id="{A7B36FB5-89BB-4AD4-9846-7564C67D5A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40" t="17778" b="22951"/>
          <a:stretch/>
        </p:blipFill>
        <p:spPr>
          <a:xfrm>
            <a:off x="6096000" y="1396609"/>
            <a:ext cx="4560207" cy="4064781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056A0DE-775A-49D8-A7D2-DFADD9482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81573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Hardware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325691F-98D4-4832-BA9E-E34D7AC9534B}"/>
              </a:ext>
            </a:extLst>
          </p:cNvPr>
          <p:cNvSpPr txBox="1"/>
          <p:nvPr/>
        </p:nvSpPr>
        <p:spPr>
          <a:xfrm>
            <a:off x="1286930" y="2962451"/>
            <a:ext cx="6399331" cy="2820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dirty="0"/>
              <a:t>Esp32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dirty="0"/>
              <a:t>AMT103 CUI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b="0" i="0" dirty="0">
                <a:solidFill>
                  <a:srgbClr val="24292E"/>
                </a:solidFill>
                <a:effectLst/>
                <a:latin typeface="-apple-system"/>
              </a:rPr>
              <a:t>BGM4108-150HS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dirty="0"/>
              <a:t>Câmera OV2640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dirty="0"/>
              <a:t>IRF740</a:t>
            </a:r>
          </a:p>
        </p:txBody>
      </p:sp>
      <p:pic>
        <p:nvPicPr>
          <p:cNvPr id="5122" name="Picture 2" descr="Ty-ov2 Ov2640 2.0 Mp Mega Pixels 24pin 1/4&amp;#39;&amp;#39; Cmos Image Sensor Sccb  Interface Camera Module Electronic Integrated Module Ov2640 - Buy Ov2640,Ty-ov2,Interface  Camera Module Product on Alibaba.com">
            <a:extLst>
              <a:ext uri="{FF2B5EF4-FFF2-40B4-BE49-F238E27FC236}">
                <a16:creationId xmlns:a16="http://schemas.microsoft.com/office/drawing/2014/main" id="{A55A3DB0-5B07-400C-9536-8C084A75C6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4324" y="2679454"/>
            <a:ext cx="3386006" cy="3386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Transistor Mosfet IRF740 TO-220-3 500V 8A. - Imp - Peças para Computador e  Notebook - Magazine Luiza">
            <a:extLst>
              <a:ext uri="{FF2B5EF4-FFF2-40B4-BE49-F238E27FC236}">
                <a16:creationId xmlns:a16="http://schemas.microsoft.com/office/drawing/2014/main" id="{F79C859D-CBFC-4004-A7DC-479A2D94A0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86595" y="2962451"/>
            <a:ext cx="2820012" cy="2820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DEA22A5-84F9-439F-BFB6-9F31DECDA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03129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Hardware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325691F-98D4-4832-BA9E-E34D7AC9534B}"/>
              </a:ext>
            </a:extLst>
          </p:cNvPr>
          <p:cNvSpPr txBox="1"/>
          <p:nvPr/>
        </p:nvSpPr>
        <p:spPr>
          <a:xfrm>
            <a:off x="1286930" y="2962451"/>
            <a:ext cx="6399331" cy="2820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pt-BR" sz="2600" dirty="0"/>
              <a:t>BGM4108-150HS: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pt-BR" dirty="0"/>
              <a:t>Motor </a:t>
            </a:r>
            <a:r>
              <a:rPr lang="pt-BR" dirty="0" err="1"/>
              <a:t>Brushless</a:t>
            </a:r>
            <a:endParaRPr lang="pt-BR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dirty="0"/>
              <a:t>Com alto torque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dirty="0"/>
              <a:t>Potencia baixa potência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dirty="0"/>
              <a:t>150T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pt-B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BFC01B2-5DE8-4D98-B6F4-D2FD4B9AC3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7144" y="2689719"/>
            <a:ext cx="3372156" cy="33721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39878C63-F32F-4882-B4AF-381085E177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08559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Hardware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325691F-98D4-4832-BA9E-E34D7AC9534B}"/>
              </a:ext>
            </a:extLst>
          </p:cNvPr>
          <p:cNvSpPr txBox="1"/>
          <p:nvPr/>
        </p:nvSpPr>
        <p:spPr>
          <a:xfrm>
            <a:off x="1286930" y="2962451"/>
            <a:ext cx="6399331" cy="2820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pt-BR" sz="2800" dirty="0"/>
              <a:t>AMT103 CUI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pt-BR" dirty="0" err="1"/>
              <a:t>Encoder</a:t>
            </a:r>
            <a:endParaRPr lang="pt-BR" dirty="0"/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dirty="0"/>
              <a:t>De até 2000 pontos por rotação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dirty="0"/>
              <a:t>Eixo ajustável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pt-BR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E1597093-B0CB-4D74-B936-29952090A2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3062" y="2616459"/>
            <a:ext cx="3024864" cy="32890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2C439277-0AED-4F3D-A376-BA8B92E66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469425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Hardware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325691F-98D4-4832-BA9E-E34D7AC9534B}"/>
              </a:ext>
            </a:extLst>
          </p:cNvPr>
          <p:cNvSpPr txBox="1"/>
          <p:nvPr/>
        </p:nvSpPr>
        <p:spPr>
          <a:xfrm>
            <a:off x="1286930" y="2962451"/>
            <a:ext cx="6399331" cy="2820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pt-BR" sz="2800" dirty="0"/>
              <a:t>Esp32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pt-BR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pt-BR" dirty="0"/>
          </a:p>
        </p:txBody>
      </p:sp>
      <p:pic>
        <p:nvPicPr>
          <p:cNvPr id="7" name="Picture 10" descr="ESP32-CAM WiFi Módulo ESP32 serial para WiFi ESP32 CAM Placa de  Desenvolvimento 5 V Bluetooth com OV2640 | Shopee Brasil">
            <a:extLst>
              <a:ext uri="{FF2B5EF4-FFF2-40B4-BE49-F238E27FC236}">
                <a16:creationId xmlns:a16="http://schemas.microsoft.com/office/drawing/2014/main" id="{7BCF9C83-4B18-4261-959F-C3253066356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2425"/>
          <a:stretch/>
        </p:blipFill>
        <p:spPr bwMode="auto">
          <a:xfrm>
            <a:off x="7444727" y="2559090"/>
            <a:ext cx="3460343" cy="3376398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649E2A2-DA1B-48CB-B8A5-BD95D2C7B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2456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148" name="Picture 4" descr="Example of Brushless DC Motor Control with MCPWM">
            <a:extLst>
              <a:ext uri="{FF2B5EF4-FFF2-40B4-BE49-F238E27FC236}">
                <a16:creationId xmlns:a16="http://schemas.microsoft.com/office/drawing/2014/main" id="{AC10FE53-4BDE-40EC-8850-6055AD3C84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7463" y="3019425"/>
            <a:ext cx="4513263" cy="270668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MCPWM Overview">
            <a:extLst>
              <a:ext uri="{FF2B5EF4-FFF2-40B4-BE49-F238E27FC236}">
                <a16:creationId xmlns:a16="http://schemas.microsoft.com/office/drawing/2014/main" id="{032C956F-773D-4F85-BF8D-4075778473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8988" y="3019425"/>
            <a:ext cx="5481638" cy="270668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Hardware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D834D455-314D-4BC9-BE56-CBA9EFE3B139}"/>
              </a:ext>
            </a:extLst>
          </p:cNvPr>
          <p:cNvSpPr txBox="1"/>
          <p:nvPr/>
        </p:nvSpPr>
        <p:spPr>
          <a:xfrm>
            <a:off x="3048000" y="255909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800" dirty="0"/>
              <a:t>Esp32</a:t>
            </a:r>
          </a:p>
          <a:p>
            <a:pPr algn="ctr"/>
            <a:r>
              <a:rPr lang="pt-BR" dirty="0"/>
              <a:t>MCPWM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02BBF0E9-FE20-4C13-A984-B28F7C7A0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94298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Sumário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325691F-98D4-4832-BA9E-E34D7AC9534B}"/>
              </a:ext>
            </a:extLst>
          </p:cNvPr>
          <p:cNvSpPr txBox="1"/>
          <p:nvPr/>
        </p:nvSpPr>
        <p:spPr>
          <a:xfrm>
            <a:off x="1286930" y="2962451"/>
            <a:ext cx="4052499" cy="2820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Introdução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Exemplos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Justificativa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Objetivo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Objetivos Específicos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 Metodologia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Estado do projeto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</p:txBody>
      </p:sp>
      <p:pic>
        <p:nvPicPr>
          <p:cNvPr id="4" name="Imagem 3" descr="Ícone&#10;&#10;Descrição gerada automaticamente">
            <a:extLst>
              <a:ext uri="{FF2B5EF4-FFF2-40B4-BE49-F238E27FC236}">
                <a16:creationId xmlns:a16="http://schemas.microsoft.com/office/drawing/2014/main" id="{176455E7-E1CC-40F5-8C8B-7CFD0F0683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9039" y="2962451"/>
            <a:ext cx="2820012" cy="2820012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60FCE5E-C956-4718-A1F3-A2BC7A22B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8C04FD4B-4587-435C-B688-0773406007AE}" type="slidenum">
              <a:rPr lang="en-US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455949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Firmware</a:t>
            </a:r>
            <a:endParaRPr lang="en-US" sz="40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325691F-98D4-4832-BA9E-E34D7AC9534B}"/>
              </a:ext>
            </a:extLst>
          </p:cNvPr>
          <p:cNvSpPr txBox="1"/>
          <p:nvPr/>
        </p:nvSpPr>
        <p:spPr>
          <a:xfrm>
            <a:off x="1286930" y="2962451"/>
            <a:ext cx="6399331" cy="2820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dirty="0"/>
              <a:t>Flexibilidade com os controladores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dirty="0"/>
              <a:t>Conexão Wi-Fi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dirty="0"/>
              <a:t>Utilizar controlador agendado para o ensaio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dirty="0"/>
              <a:t>Transmitir vídeo do ensaio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dirty="0"/>
              <a:t>Transmitir Dados do experimento após a finalização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dirty="0"/>
              <a:t>Obter Dados de conexão e do administrador via Bluetooth.</a:t>
            </a:r>
          </a:p>
        </p:txBody>
      </p:sp>
      <p:pic>
        <p:nvPicPr>
          <p:cNvPr id="7" name="Imagem 6" descr="Uma imagem contendo Ícone&#10;&#10;Descrição gerada automaticamente">
            <a:extLst>
              <a:ext uri="{FF2B5EF4-FFF2-40B4-BE49-F238E27FC236}">
                <a16:creationId xmlns:a16="http://schemas.microsoft.com/office/drawing/2014/main" id="{0698DCAC-583D-41AD-9832-6FC4BBFEE8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3222" y="2910615"/>
            <a:ext cx="2871848" cy="2871848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480D5CA4-68AA-4D27-B85C-75E0B4970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4435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Firmware</a:t>
            </a:r>
          </a:p>
        </p:txBody>
      </p:sp>
      <p:pic>
        <p:nvPicPr>
          <p:cNvPr id="7" name="Imagem 6" descr="Diagrama&#10;&#10;Descrição gerada automaticamente">
            <a:extLst>
              <a:ext uri="{FF2B5EF4-FFF2-40B4-BE49-F238E27FC236}">
                <a16:creationId xmlns:a16="http://schemas.microsoft.com/office/drawing/2014/main" id="{048C5858-5846-4FA7-A4F1-B2101BC43E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9490" y="1187534"/>
            <a:ext cx="7211971" cy="4106720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8A38263D-7D37-4D55-BEFA-1D3030104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92694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Plataforma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325691F-98D4-4832-BA9E-E34D7AC9534B}"/>
              </a:ext>
            </a:extLst>
          </p:cNvPr>
          <p:cNvSpPr txBox="1"/>
          <p:nvPr/>
        </p:nvSpPr>
        <p:spPr>
          <a:xfrm>
            <a:off x="1286930" y="2962451"/>
            <a:ext cx="6399331" cy="282001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pt-BR" sz="2200" dirty="0"/>
              <a:t>Etapas no desenvolvimento da plataforma:</a:t>
            </a:r>
            <a:endParaRPr lang="pt-BR" sz="17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900" dirty="0"/>
              <a:t>Requisitos do sistema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900" dirty="0"/>
              <a:t>Diagrama de uso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900" dirty="0"/>
              <a:t>Diagrama de classe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900" dirty="0"/>
              <a:t>Desenvolvimento do banco de dados</a:t>
            </a:r>
            <a:endParaRPr lang="en-US" sz="19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900" dirty="0"/>
              <a:t>Desenvolvimento da Interface do app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900" dirty="0"/>
              <a:t>Desenvolvimento da Interface Web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900" dirty="0"/>
              <a:t>Testes</a:t>
            </a:r>
            <a:endParaRPr lang="pt-BR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pt-BR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pt-BR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pt-BR" dirty="0"/>
          </a:p>
        </p:txBody>
      </p:sp>
      <p:pic>
        <p:nvPicPr>
          <p:cNvPr id="6" name="Imagem 5" descr="Ícone&#10;&#10;Descrição gerada automaticamente">
            <a:extLst>
              <a:ext uri="{FF2B5EF4-FFF2-40B4-BE49-F238E27FC236}">
                <a16:creationId xmlns:a16="http://schemas.microsoft.com/office/drawing/2014/main" id="{B5EEAC1B-B623-49DE-A6FD-FB37D3CE81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5058" y="2962451"/>
            <a:ext cx="2820012" cy="2820012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7E2EC83-6908-4D3E-95AC-713C1D6BA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75617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Plataforma</a:t>
            </a:r>
          </a:p>
        </p:txBody>
      </p:sp>
      <p:graphicFrame>
        <p:nvGraphicFramePr>
          <p:cNvPr id="50" name="CaixaDeTexto 11">
            <a:extLst>
              <a:ext uri="{FF2B5EF4-FFF2-40B4-BE49-F238E27FC236}">
                <a16:creationId xmlns:a16="http://schemas.microsoft.com/office/drawing/2014/main" id="{E7F51BB0-DC2C-4708-9C89-F625A4B813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32660306"/>
              </p:ext>
            </p:extLst>
          </p:nvPr>
        </p:nvGraphicFramePr>
        <p:xfrm>
          <a:off x="1286930" y="2559090"/>
          <a:ext cx="10023400" cy="32233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64C8F9EF-64F0-43A3-A3BA-5220FEE57F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23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74702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Plataforma</a:t>
            </a:r>
          </a:p>
        </p:txBody>
      </p:sp>
      <p:graphicFrame>
        <p:nvGraphicFramePr>
          <p:cNvPr id="50" name="CaixaDeTexto 11">
            <a:extLst>
              <a:ext uri="{FF2B5EF4-FFF2-40B4-BE49-F238E27FC236}">
                <a16:creationId xmlns:a16="http://schemas.microsoft.com/office/drawing/2014/main" id="{E7F51BB0-DC2C-4708-9C89-F625A4B813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77064379"/>
              </p:ext>
            </p:extLst>
          </p:nvPr>
        </p:nvGraphicFramePr>
        <p:xfrm>
          <a:off x="1286930" y="2559090"/>
          <a:ext cx="10023400" cy="32233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26CE89F0-D4D7-4932-8A8E-B605DF013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24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65984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Plataforma</a:t>
            </a:r>
          </a:p>
        </p:txBody>
      </p:sp>
      <p:graphicFrame>
        <p:nvGraphicFramePr>
          <p:cNvPr id="50" name="CaixaDeTexto 11">
            <a:extLst>
              <a:ext uri="{FF2B5EF4-FFF2-40B4-BE49-F238E27FC236}">
                <a16:creationId xmlns:a16="http://schemas.microsoft.com/office/drawing/2014/main" id="{E7F51BB0-DC2C-4708-9C89-F625A4B813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7557486"/>
              </p:ext>
            </p:extLst>
          </p:nvPr>
        </p:nvGraphicFramePr>
        <p:xfrm>
          <a:off x="1286930" y="2559090"/>
          <a:ext cx="10023400" cy="32233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5DBE7B26-AEF6-4DFD-A567-693F5BB669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0022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Caso de uso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5" name="Imagem 4" descr="Uma imagem contendo Diagrama&#10;&#10;Descrição gerada automaticamente">
            <a:extLst>
              <a:ext uri="{FF2B5EF4-FFF2-40B4-BE49-F238E27FC236}">
                <a16:creationId xmlns:a16="http://schemas.microsoft.com/office/drawing/2014/main" id="{1AA51105-FE04-475A-9D01-6B60491758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6638" y="643466"/>
            <a:ext cx="6222055" cy="5568739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185D5782-496C-4528-AA37-154FE1571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71561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Diagrama de classe</a:t>
            </a:r>
          </a:p>
        </p:txBody>
      </p:sp>
      <p:pic>
        <p:nvPicPr>
          <p:cNvPr id="4" name="Imagem 3" descr="Uma imagem contendo Calendário&#10;&#10;Descrição gerada automaticamente">
            <a:extLst>
              <a:ext uri="{FF2B5EF4-FFF2-40B4-BE49-F238E27FC236}">
                <a16:creationId xmlns:a16="http://schemas.microsoft.com/office/drawing/2014/main" id="{CF968EF5-01B8-4C05-908A-2475B1A46E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316" y="1012211"/>
            <a:ext cx="6780700" cy="4831248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BAECEFE8-BB1D-437D-AAE7-F97325BB38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275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E5C90410-A19D-4002-8B73-CD616E8E0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6000" y="376881"/>
            <a:ext cx="5036071" cy="580008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3200BAC-0274-4878-8A42-08746F0D9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569" y="681039"/>
            <a:ext cx="4341886" cy="2532160"/>
          </a:xfrm>
        </p:spPr>
        <p:txBody>
          <a:bodyPr>
            <a:normAutofit/>
          </a:bodyPr>
          <a:lstStyle/>
          <a:p>
            <a:pPr algn="ctr"/>
            <a:r>
              <a:rPr lang="pt-BR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Linguagem de desenvolvimento Interface</a:t>
            </a:r>
            <a:endParaRPr lang="pt-BR" sz="3600" dirty="0">
              <a:solidFill>
                <a:schemeClr val="bg1"/>
              </a:solidFill>
            </a:endParaRPr>
          </a:p>
        </p:txBody>
      </p:sp>
      <p:pic>
        <p:nvPicPr>
          <p:cNvPr id="12" name="Picture 2" descr="Flutter on Linux. In this post, I'll show you how to… | by Kelven Galvão |  Medium">
            <a:extLst>
              <a:ext uri="{FF2B5EF4-FFF2-40B4-BE49-F238E27FC236}">
                <a16:creationId xmlns:a16="http://schemas.microsoft.com/office/drawing/2014/main" id="{6A118644-3262-4C72-9230-5A4FA2781E4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791" r="-22791"/>
          <a:stretch/>
        </p:blipFill>
        <p:spPr bwMode="auto">
          <a:xfrm>
            <a:off x="5202455" y="2019694"/>
            <a:ext cx="6553545" cy="2532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A0BDBDBC-204B-4D04-B975-CB9D2A196468}"/>
              </a:ext>
            </a:extLst>
          </p:cNvPr>
          <p:cNvSpPr txBox="1"/>
          <p:nvPr/>
        </p:nvSpPr>
        <p:spPr>
          <a:xfrm>
            <a:off x="726000" y="3429000"/>
            <a:ext cx="4186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 err="1">
                <a:solidFill>
                  <a:schemeClr val="bg1"/>
                </a:solidFill>
              </a:rPr>
              <a:t>Dart</a:t>
            </a:r>
            <a:endParaRPr lang="pt-BR" dirty="0">
              <a:solidFill>
                <a:schemeClr val="bg1"/>
              </a:solidFill>
            </a:endParaRPr>
          </a:p>
          <a:p>
            <a:r>
              <a:rPr lang="pt-BR" dirty="0" err="1">
                <a:solidFill>
                  <a:schemeClr val="bg1"/>
                </a:solidFill>
              </a:rPr>
              <a:t>Flutter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CC3B070B-5A54-46DF-A09A-AB203A43A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31241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Back-end</a:t>
            </a:r>
          </a:p>
        </p:txBody>
      </p:sp>
      <p:pic>
        <p:nvPicPr>
          <p:cNvPr id="5" name="Picture 2" descr="Everything you need to Know about Firebase - DEV Community">
            <a:extLst>
              <a:ext uri="{FF2B5EF4-FFF2-40B4-BE49-F238E27FC236}">
                <a16:creationId xmlns:a16="http://schemas.microsoft.com/office/drawing/2014/main" id="{DBB2E9EC-4FCD-47C5-BE21-57868EDEE0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77316" y="2003888"/>
            <a:ext cx="6780700" cy="2847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91D39B28-3B17-4094-8448-1B3DC9FD0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2467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6" descr="Carrinho de Controle Remoto - The Machine - Candide - Ri Happy Brinquedos">
            <a:extLst>
              <a:ext uri="{FF2B5EF4-FFF2-40B4-BE49-F238E27FC236}">
                <a16:creationId xmlns:a16="http://schemas.microsoft.com/office/drawing/2014/main" id="{432C608F-4103-4860-B103-5CF54CFA48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425" y="642938"/>
            <a:ext cx="1925638" cy="192563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2" descr="Control Tutorials for MATLAB and Simulink - Introduction: PID Controller  Design">
            <a:extLst>
              <a:ext uri="{FF2B5EF4-FFF2-40B4-BE49-F238E27FC236}">
                <a16:creationId xmlns:a16="http://schemas.microsoft.com/office/drawing/2014/main" id="{AD1488DF-486A-4269-B979-1DBED8137D9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9738" y="642938"/>
            <a:ext cx="4745038" cy="1925638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6" descr="No passado, sistemas de controle usavam um operador humano como parte">
            <a:extLst>
              <a:ext uri="{FF2B5EF4-FFF2-40B4-BE49-F238E27FC236}">
                <a16:creationId xmlns:a16="http://schemas.microsoft.com/office/drawing/2014/main" id="{A593FA8C-0504-439C-9A56-1E354EB75C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425" y="2636838"/>
            <a:ext cx="6737350" cy="357346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Introdução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52D254B0-608A-4043-AFC8-1A3B1BBA9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84302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E5C90410-A19D-4002-8B73-CD616E8E0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6000" y="376881"/>
            <a:ext cx="5036071" cy="580008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3200BAC-0274-4878-8A42-08746F0D9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0569" y="681039"/>
            <a:ext cx="4341886" cy="5255304"/>
          </a:xfrm>
        </p:spPr>
        <p:txBody>
          <a:bodyPr>
            <a:normAutofit/>
          </a:bodyPr>
          <a:lstStyle/>
          <a:p>
            <a:pPr algn="ctr"/>
            <a:r>
              <a:rPr lang="pt-BR" sz="3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Estado atual do Projeto</a:t>
            </a:r>
            <a:endParaRPr lang="pt-BR" sz="3600" dirty="0">
              <a:solidFill>
                <a:schemeClr val="bg1"/>
              </a:solidFill>
            </a:endParaRPr>
          </a:p>
        </p:txBody>
      </p:sp>
      <p:pic>
        <p:nvPicPr>
          <p:cNvPr id="5" name="Imagem 4" descr="Tela de computador&#10;&#10;Descrição gerada automaticamente com confiança média">
            <a:extLst>
              <a:ext uri="{FF2B5EF4-FFF2-40B4-BE49-F238E27FC236}">
                <a16:creationId xmlns:a16="http://schemas.microsoft.com/office/drawing/2014/main" id="{FD4A61B6-F71C-4C6A-A887-FC9F302C067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0852" y="681039"/>
            <a:ext cx="5875148" cy="192411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D4305446-CFB5-424E-9D3E-F47C321D739F}"/>
              </a:ext>
            </a:extLst>
          </p:cNvPr>
          <p:cNvSpPr txBox="1"/>
          <p:nvPr/>
        </p:nvSpPr>
        <p:spPr>
          <a:xfrm>
            <a:off x="6096000" y="2818809"/>
            <a:ext cx="6096000" cy="37240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pt-BR" sz="1800" dirty="0"/>
              <a:t>Realizar revisão bibliográfica;	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Identificar requisitos;	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Modelar sistema; 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Definição da planta;	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Construção da planta;	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Modelagem da planta;	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Teste da planta;	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Back-</a:t>
            </a:r>
            <a:r>
              <a:rPr lang="pt-BR" sz="1800" dirty="0" err="1"/>
              <a:t>end</a:t>
            </a:r>
            <a:r>
              <a:rPr lang="pt-BR" sz="1800" dirty="0"/>
              <a:t>;	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Desenvolvimento do aplicativo móvel;	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Testes com aplicativo móvel;	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Desenvolvimento do aplicativo web;	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Teste com aplicativo web;	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Ensaios e Testes com </a:t>
            </a:r>
            <a:r>
              <a:rPr lang="pt-BR" sz="2000" dirty="0"/>
              <a:t>a planta.</a:t>
            </a:r>
          </a:p>
        </p:txBody>
      </p:sp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7F27D2D4-96A4-4E48-8EA7-4F5E3A58B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127181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180512-8821-420A-B7A4-429F9F08063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3298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4289B35-C80D-402E-852D-23632480E1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pt-BR" sz="4800" dirty="0"/>
              <a:t>Agradeço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00C118E-0229-43D4-A866-D981F425F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7566090" cy="1208141"/>
          </a:xfrm>
        </p:spPr>
        <p:txBody>
          <a:bodyPr>
            <a:normAutofit/>
          </a:bodyPr>
          <a:lstStyle/>
          <a:p>
            <a:pPr algn="l"/>
            <a:r>
              <a:rPr lang="pt-BR" sz="2000" dirty="0"/>
              <a:t>Leandro Campos Vargas</a:t>
            </a:r>
          </a:p>
          <a:p>
            <a:pPr algn="l"/>
            <a:r>
              <a:rPr lang="pt-BR" b="1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leandroCv-25/</a:t>
            </a:r>
            <a:r>
              <a:rPr lang="pt-BR" b="1" dirty="0" err="1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ProjetoIntegrador</a:t>
            </a:r>
            <a:endParaRPr lang="pt-BR" sz="2000" dirty="0"/>
          </a:p>
          <a:p>
            <a:pPr algn="l"/>
            <a:endParaRPr lang="pt-BR" sz="2000" dirty="0"/>
          </a:p>
          <a:p>
            <a:pPr algn="l"/>
            <a:endParaRPr lang="pt-BR" sz="200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5011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pt-BR" sz="3600" dirty="0">
                <a:solidFill>
                  <a:srgbClr val="FFFFFF"/>
                </a:solidFill>
              </a:rPr>
              <a:t>Exemplos</a:t>
            </a:r>
            <a:endParaRPr lang="en-US" sz="36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20" descr="Radio telescope - Simple English Wikipedia, the free encyclopedia">
            <a:extLst>
              <a:ext uri="{FF2B5EF4-FFF2-40B4-BE49-F238E27FC236}">
                <a16:creationId xmlns:a16="http://schemas.microsoft.com/office/drawing/2014/main" id="{D5FBF43D-4D50-43E3-A24F-25F608196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8314" y="3357562"/>
            <a:ext cx="2371725" cy="1933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8" descr="New trending GIF on Giphy | Falcon heavy, Spacex, Spacex falcon heavy">
            <a:extLst>
              <a:ext uri="{FF2B5EF4-FFF2-40B4-BE49-F238E27FC236}">
                <a16:creationId xmlns:a16="http://schemas.microsoft.com/office/drawing/2014/main" id="{160C3A3F-AC9F-4929-A66B-BAA8088B11B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5650" y="3238500"/>
            <a:ext cx="4572000" cy="2343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Coater - Notícia">
            <a:extLst>
              <a:ext uri="{FF2B5EF4-FFF2-40B4-BE49-F238E27FC236}">
                <a16:creationId xmlns:a16="http://schemas.microsoft.com/office/drawing/2014/main" id="{ABA6BD7D-A7F7-47B2-9DD2-0609DDC3A3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3405" y="658177"/>
            <a:ext cx="2442245" cy="183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8" descr="Humanoids GIFs - Get the best GIF on GIPHY">
            <a:extLst>
              <a:ext uri="{FF2B5EF4-FFF2-40B4-BE49-F238E27FC236}">
                <a16:creationId xmlns:a16="http://schemas.microsoft.com/office/drawing/2014/main" id="{717510F2-8647-452D-ADF8-62CC64A7C38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5476" y="611994"/>
            <a:ext cx="3429000" cy="1924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E8F1EA0F-3C53-493E-9E1B-6BDB9B5A8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9196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A9E6440-28AB-43CB-B9F2-B84F6A187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7242" y="365124"/>
            <a:ext cx="5431537" cy="57972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338" y="704088"/>
            <a:ext cx="4804011" cy="11887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z="4000" dirty="0">
                <a:solidFill>
                  <a:schemeClr val="bg1"/>
                </a:solidFill>
              </a:rPr>
              <a:t>Justificativa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C397F14-AE3B-4979-A21A-8360C2EAA8E8}"/>
              </a:ext>
            </a:extLst>
          </p:cNvPr>
          <p:cNvSpPr txBox="1"/>
          <p:nvPr/>
        </p:nvSpPr>
        <p:spPr>
          <a:xfrm>
            <a:off x="839338" y="2066544"/>
            <a:ext cx="4804011" cy="37810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chemeClr val="bg1"/>
                </a:solidFill>
              </a:rPr>
              <a:t>Uma das p</a:t>
            </a:r>
            <a:r>
              <a:rPr lang="en-US" sz="2200" b="0" i="0">
                <a:solidFill>
                  <a:schemeClr val="bg1"/>
                </a:solidFill>
                <a:effectLst/>
              </a:rPr>
              <a:t>rincipais disciplinas em um curso da área controle e automação ou mecatrônica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200" b="0" i="0">
              <a:solidFill>
                <a:schemeClr val="bg1"/>
              </a:solidFill>
              <a:effectLst/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>
                <a:solidFill>
                  <a:schemeClr val="bg1"/>
                </a:solidFill>
              </a:rPr>
              <a:t>Cálculos complexos e modelos físicos</a:t>
            </a:r>
          </a:p>
        </p:txBody>
      </p:sp>
      <p:pic>
        <p:nvPicPr>
          <p:cNvPr id="4" name="Picture 6" descr="Carrinho de Controle Remoto - The Machine - Candide - Ri Happy Brinquedos">
            <a:extLst>
              <a:ext uri="{FF2B5EF4-FFF2-40B4-BE49-F238E27FC236}">
                <a16:creationId xmlns:a16="http://schemas.microsoft.com/office/drawing/2014/main" id="{432C608F-4103-4860-B103-5CF54CFA48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58962" y="365124"/>
            <a:ext cx="2194560" cy="219456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16" descr="Ball And Plate PID Control With 6 DOF Stewart Platform GIF by Microcosmos |  Gfycat">
            <a:extLst>
              <a:ext uri="{FF2B5EF4-FFF2-40B4-BE49-F238E27FC236}">
                <a16:creationId xmlns:a16="http://schemas.microsoft.com/office/drawing/2014/main" id="{CA12148D-F323-44DC-A77A-1A762EC8723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74904"/>
            <a:ext cx="2984524" cy="3383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2" descr="Pin on Electric Vehicles">
            <a:extLst>
              <a:ext uri="{FF2B5EF4-FFF2-40B4-BE49-F238E27FC236}">
                <a16:creationId xmlns:a16="http://schemas.microsoft.com/office/drawing/2014/main" id="{AAB65425-BF94-4FE9-A411-5C15FE120885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0524" y="379425"/>
            <a:ext cx="2984524" cy="3374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A104B7D6-A14D-4440-9F01-A028753F8E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1382" y="3762705"/>
            <a:ext cx="5563376" cy="2600688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63C0B057-1C8A-49CF-8CA2-DC7AD8B49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82933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EA9E6440-28AB-43CB-B9F2-B84F6A187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7242" y="365124"/>
            <a:ext cx="5431537" cy="5797296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3200BAC-0274-4878-8A42-08746F0D9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338" y="704088"/>
            <a:ext cx="4804011" cy="1188720"/>
          </a:xfrm>
        </p:spPr>
        <p:txBody>
          <a:bodyPr>
            <a:normAutofit/>
          </a:bodyPr>
          <a:lstStyle/>
          <a:p>
            <a:r>
              <a:rPr lang="pt-BR" sz="4000">
                <a:solidFill>
                  <a:schemeClr val="bg1"/>
                </a:solidFill>
              </a:rPr>
              <a:t>Objetivos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72B4CE-2DD6-420B-B87C-D46053C581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9338" y="2066544"/>
            <a:ext cx="4804011" cy="3781035"/>
          </a:xfrm>
        </p:spPr>
        <p:txBody>
          <a:bodyPr>
            <a:normAutofit/>
          </a:bodyPr>
          <a:lstStyle/>
          <a:p>
            <a:r>
              <a:rPr lang="pt-BR" sz="2200">
                <a:solidFill>
                  <a:schemeClr val="bg1"/>
                </a:solidFill>
              </a:rPr>
              <a:t>O projeto tem como objetivo desenvolver um sistema para realizar ensaios com diferentes estratégias de controlador, em que o aluno possa estudar de forma prática e remota com um auxílio de um aplicativo para dispositivo móvel e web.</a:t>
            </a:r>
          </a:p>
        </p:txBody>
      </p:sp>
      <p:pic>
        <p:nvPicPr>
          <p:cNvPr id="14" name="Imagem 13" descr="Forma&#10;&#10;Descrição gerada automaticamente com confiança baixa">
            <a:extLst>
              <a:ext uri="{FF2B5EF4-FFF2-40B4-BE49-F238E27FC236}">
                <a16:creationId xmlns:a16="http://schemas.microsoft.com/office/drawing/2014/main" id="{BA5D00DD-1A7C-4D8B-B326-5A9D92F74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8962" y="365124"/>
            <a:ext cx="2194560" cy="2194560"/>
          </a:xfrm>
          <a:prstGeom prst="rect">
            <a:avLst/>
          </a:prstGeom>
        </p:spPr>
      </p:pic>
      <p:pic>
        <p:nvPicPr>
          <p:cNvPr id="8" name="Imagem 7" descr="Ícone&#10;&#10;Descrição gerada automaticamente">
            <a:extLst>
              <a:ext uri="{FF2B5EF4-FFF2-40B4-BE49-F238E27FC236}">
                <a16:creationId xmlns:a16="http://schemas.microsoft.com/office/drawing/2014/main" id="{575FA2EC-8A84-40B0-AA88-6547BB55EA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84458" y="365124"/>
            <a:ext cx="2194560" cy="2194560"/>
          </a:xfrm>
          <a:prstGeom prst="rect">
            <a:avLst/>
          </a:prstGeom>
        </p:spPr>
      </p:pic>
      <p:pic>
        <p:nvPicPr>
          <p:cNvPr id="6" name="Imagem 5" descr="Ícone&#10;&#10;Descrição gerada automaticamente">
            <a:extLst>
              <a:ext uri="{FF2B5EF4-FFF2-40B4-BE49-F238E27FC236}">
                <a16:creationId xmlns:a16="http://schemas.microsoft.com/office/drawing/2014/main" id="{FE2BFC79-4A1A-4CF0-953A-D35371495D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1266" y="2766972"/>
            <a:ext cx="3395448" cy="3395448"/>
          </a:xfrm>
          <a:prstGeom prst="rect">
            <a:avLst/>
          </a:prstGeom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5606EF9-719F-4430-8245-2E19A03EC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2074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E5C90410-A19D-4002-8B73-CD616E8E0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6000" y="376881"/>
            <a:ext cx="5036071" cy="5800081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3200BAC-0274-4878-8A42-08746F0D9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7406" y="704088"/>
            <a:ext cx="4341886" cy="1188720"/>
          </a:xfrm>
        </p:spPr>
        <p:txBody>
          <a:bodyPr>
            <a:normAutofit/>
          </a:bodyPr>
          <a:lstStyle/>
          <a:p>
            <a:r>
              <a:rPr lang="pt-BR" sz="3600">
                <a:solidFill>
                  <a:schemeClr val="bg1"/>
                </a:solidFill>
              </a:rPr>
              <a:t>Objetivos Específicos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72B4CE-2DD6-420B-B87C-D46053C581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406" y="2066544"/>
            <a:ext cx="4341886" cy="3785616"/>
          </a:xfrm>
        </p:spPr>
        <p:txBody>
          <a:bodyPr>
            <a:normAutofit/>
          </a:bodyPr>
          <a:lstStyle/>
          <a:p>
            <a:r>
              <a:rPr lang="pt-BR" sz="2200" dirty="0">
                <a:solidFill>
                  <a:schemeClr val="bg1"/>
                </a:solidFill>
              </a:rPr>
              <a:t>Construir uma planta;  </a:t>
            </a:r>
          </a:p>
          <a:p>
            <a:r>
              <a:rPr lang="pt-BR" sz="2200" dirty="0">
                <a:solidFill>
                  <a:schemeClr val="bg1"/>
                </a:solidFill>
              </a:rPr>
              <a:t>Desenvolver hardware com internet das coisas para o controlador flexível;	</a:t>
            </a:r>
          </a:p>
          <a:p>
            <a:r>
              <a:rPr lang="pt-BR" sz="2200" dirty="0">
                <a:solidFill>
                  <a:schemeClr val="bg1"/>
                </a:solidFill>
              </a:rPr>
              <a:t>Desenvolver Aplicativo para dispositivo móvel;	</a:t>
            </a:r>
          </a:p>
          <a:p>
            <a:r>
              <a:rPr lang="pt-BR" sz="2200" dirty="0">
                <a:solidFill>
                  <a:schemeClr val="bg1"/>
                </a:solidFill>
              </a:rPr>
              <a:t>Desenvolver Aplicativo para dispositivo web.</a:t>
            </a:r>
          </a:p>
        </p:txBody>
      </p:sp>
      <p:pic>
        <p:nvPicPr>
          <p:cNvPr id="11" name="Imagem 10" descr="Ícone&#10;&#10;Descrição gerada automaticamente">
            <a:extLst>
              <a:ext uri="{FF2B5EF4-FFF2-40B4-BE49-F238E27FC236}">
                <a16:creationId xmlns:a16="http://schemas.microsoft.com/office/drawing/2014/main" id="{EB1C16C1-8F1A-4BB3-9573-2F0EF7E799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131" y="375475"/>
            <a:ext cx="2813582" cy="2813582"/>
          </a:xfrm>
          <a:prstGeom prst="rect">
            <a:avLst/>
          </a:prstGeom>
        </p:spPr>
      </p:pic>
      <p:pic>
        <p:nvPicPr>
          <p:cNvPr id="6" name="Imagem 5" descr="Ícone&#10;&#10;Descrição gerada automaticamente">
            <a:extLst>
              <a:ext uri="{FF2B5EF4-FFF2-40B4-BE49-F238E27FC236}">
                <a16:creationId xmlns:a16="http://schemas.microsoft.com/office/drawing/2014/main" id="{7DDD7332-85AA-440C-8F41-58C023B71F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7131" y="3276921"/>
            <a:ext cx="2813582" cy="2813582"/>
          </a:xfrm>
          <a:prstGeom prst="rect">
            <a:avLst/>
          </a:prstGeom>
        </p:spPr>
      </p:pic>
      <p:pic>
        <p:nvPicPr>
          <p:cNvPr id="9" name="Imagem 8" descr="Tela de celular com ícones coloridos&#10;&#10;Descrição gerada automaticamente">
            <a:extLst>
              <a:ext uri="{FF2B5EF4-FFF2-40B4-BE49-F238E27FC236}">
                <a16:creationId xmlns:a16="http://schemas.microsoft.com/office/drawing/2014/main" id="{4A584FD8-DB29-48ED-9444-01A6006327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810" y="3366616"/>
            <a:ext cx="2813582" cy="2813582"/>
          </a:xfrm>
          <a:prstGeom prst="rect">
            <a:avLst/>
          </a:prstGeom>
        </p:spPr>
      </p:pic>
      <p:pic>
        <p:nvPicPr>
          <p:cNvPr id="13" name="Imagem 12" descr="Forma&#10;&#10;Descrição gerada automaticamente com confiança baixa">
            <a:extLst>
              <a:ext uri="{FF2B5EF4-FFF2-40B4-BE49-F238E27FC236}">
                <a16:creationId xmlns:a16="http://schemas.microsoft.com/office/drawing/2014/main" id="{C8C770DB-7DF7-4F7B-9D50-45573767FC7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4976" y="375475"/>
            <a:ext cx="2813582" cy="2813582"/>
          </a:xfrm>
          <a:prstGeom prst="rect">
            <a:avLst/>
          </a:prstGeom>
        </p:spPr>
      </p:pic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31CACCD-AAF2-407D-900D-ADBF1982B8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4161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Metodologia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325691F-98D4-4832-BA9E-E34D7AC9534B}"/>
              </a:ext>
            </a:extLst>
          </p:cNvPr>
          <p:cNvSpPr txBox="1"/>
          <p:nvPr/>
        </p:nvSpPr>
        <p:spPr>
          <a:xfrm>
            <a:off x="1286930" y="2962451"/>
            <a:ext cx="6399331" cy="28200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000" dirty="0"/>
              <a:t>A metodologia de pesquisa foi dívida em duas seções: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pt-BR" sz="16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dirty="0"/>
              <a:t>A primeira seção é metodologia utilizada para o desenvolvimento da planta, do hardware e firmware.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pt-BR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dirty="0"/>
              <a:t>A segunda seção está focada na metodologia utilizada na implementação dos aplicativos de dispositivo móvel e web.</a:t>
            </a:r>
          </a:p>
        </p:txBody>
      </p:sp>
      <p:pic>
        <p:nvPicPr>
          <p:cNvPr id="4" name="Imagem 3" descr="Ícone&#10;&#10;Descrição gerada automaticamente">
            <a:extLst>
              <a:ext uri="{FF2B5EF4-FFF2-40B4-BE49-F238E27FC236}">
                <a16:creationId xmlns:a16="http://schemas.microsoft.com/office/drawing/2014/main" id="{176455E7-E1CC-40F5-8C8B-7CFD0F06833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5058" y="2910615"/>
            <a:ext cx="2820012" cy="2820012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60FCE5E-C956-4718-A1F3-A2BC7A22B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9912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Planta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1325691F-98D4-4832-BA9E-E34D7AC9534B}"/>
              </a:ext>
            </a:extLst>
          </p:cNvPr>
          <p:cNvSpPr txBox="1"/>
          <p:nvPr/>
        </p:nvSpPr>
        <p:spPr>
          <a:xfrm>
            <a:off x="1286930" y="2962451"/>
            <a:ext cx="6399331" cy="28200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pt-BR" sz="2200" dirty="0"/>
              <a:t>Etapas no desenvolvimento da planta:</a:t>
            </a:r>
            <a:endParaRPr lang="pt-BR" sz="17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900" dirty="0"/>
              <a:t>Definição da planta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900" dirty="0"/>
              <a:t>Modelagem matemática da planta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900" dirty="0"/>
              <a:t>Desenvolvimento do desenho 3D da planta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900" dirty="0"/>
              <a:t>Construção da Planta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900" dirty="0"/>
              <a:t>Desenvolvimento Hardware em Protoboard para testes.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900" dirty="0"/>
              <a:t>Desenvolvimento do firmware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900" dirty="0"/>
              <a:t>Testes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1900" dirty="0"/>
              <a:t>Desenvolvimento circuito final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pt-BR" dirty="0"/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pt-BR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pt-BR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pt-BR" dirty="0"/>
          </a:p>
        </p:txBody>
      </p:sp>
      <p:pic>
        <p:nvPicPr>
          <p:cNvPr id="5" name="Imagem 4" descr="Uma imagem contendo Ícone&#10;&#10;Descrição gerada automaticamente">
            <a:extLst>
              <a:ext uri="{FF2B5EF4-FFF2-40B4-BE49-F238E27FC236}">
                <a16:creationId xmlns:a16="http://schemas.microsoft.com/office/drawing/2014/main" id="{6716A8E9-446C-4D0F-8D19-B16F3F94E8B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3222" y="2910615"/>
            <a:ext cx="2871848" cy="2871848"/>
          </a:xfrm>
          <a:prstGeom prst="rect">
            <a:avLst/>
          </a:prstGeom>
        </p:spPr>
      </p:pic>
      <p:sp>
        <p:nvSpPr>
          <p:cNvPr id="3" name="Espaço Reservado para Número de Slide 2">
            <a:extLst>
              <a:ext uri="{FF2B5EF4-FFF2-40B4-BE49-F238E27FC236}">
                <a16:creationId xmlns:a16="http://schemas.microsoft.com/office/drawing/2014/main" id="{A1D94B2B-E680-4AED-9218-8072EA43F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538938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587</Words>
  <Application>Microsoft Office PowerPoint</Application>
  <PresentationFormat>Widescreen</PresentationFormat>
  <Paragraphs>165</Paragraphs>
  <Slides>31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31</vt:i4>
      </vt:variant>
    </vt:vector>
  </HeadingPairs>
  <TitlesOfParts>
    <vt:vector size="37" baseType="lpstr">
      <vt:lpstr>-apple-system</vt:lpstr>
      <vt:lpstr>Arial</vt:lpstr>
      <vt:lpstr>Calibri</vt:lpstr>
      <vt:lpstr>Calibri Light</vt:lpstr>
      <vt:lpstr>Cambria Math</vt:lpstr>
      <vt:lpstr>Tema do Office</vt:lpstr>
      <vt:lpstr>Plataforma de simulação e ensino em controle</vt:lpstr>
      <vt:lpstr>Sumário</vt:lpstr>
      <vt:lpstr>Introdução</vt:lpstr>
      <vt:lpstr>Exemplos</vt:lpstr>
      <vt:lpstr>Justificativa</vt:lpstr>
      <vt:lpstr>Objetivos</vt:lpstr>
      <vt:lpstr>Objetivos Específicos</vt:lpstr>
      <vt:lpstr>Metodologia</vt:lpstr>
      <vt:lpstr>Planta</vt:lpstr>
      <vt:lpstr> Pêndulo Invertido</vt:lpstr>
      <vt:lpstr>Modelagem</vt:lpstr>
      <vt:lpstr>Desenho 3D</vt:lpstr>
      <vt:lpstr>Construção da Planta</vt:lpstr>
      <vt:lpstr>Construção da Planta</vt:lpstr>
      <vt:lpstr>Hardware</vt:lpstr>
      <vt:lpstr>Hardware</vt:lpstr>
      <vt:lpstr>Hardware</vt:lpstr>
      <vt:lpstr>Hardware</vt:lpstr>
      <vt:lpstr>Hardware</vt:lpstr>
      <vt:lpstr>Firmware</vt:lpstr>
      <vt:lpstr>Firmware</vt:lpstr>
      <vt:lpstr>Plataforma</vt:lpstr>
      <vt:lpstr>Plataforma</vt:lpstr>
      <vt:lpstr>Plataforma</vt:lpstr>
      <vt:lpstr>Plataforma</vt:lpstr>
      <vt:lpstr>Caso de uso</vt:lpstr>
      <vt:lpstr>Diagrama de classe</vt:lpstr>
      <vt:lpstr>Linguagem de desenvolvimento Interface</vt:lpstr>
      <vt:lpstr>Back-end</vt:lpstr>
      <vt:lpstr>Estado atual do Projeto</vt:lpstr>
      <vt:lpstr>Agradeço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Plataforma de simulação e ensino em controle</dc:title>
  <dc:creator>Leandro Campos Vargas</dc:creator>
  <cp:lastModifiedBy>Leandro Campos Vargas</cp:lastModifiedBy>
  <cp:revision>29</cp:revision>
  <dcterms:created xsi:type="dcterms:W3CDTF">2021-01-05T03:15:41Z</dcterms:created>
  <dcterms:modified xsi:type="dcterms:W3CDTF">2021-07-01T18:23:13Z</dcterms:modified>
</cp:coreProperties>
</file>

<file path=docProps/thumbnail.jpeg>
</file>